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embeddedFontLst>
    <p:embeddedFont>
      <p:font typeface="Comfortaa" panose="020B0604020202020204" charset="0"/>
      <p:regular r:id="rId23"/>
      <p:bold r:id="rId24"/>
    </p:embeddedFont>
    <p:embeddedFont>
      <p:font typeface="Georgia" panose="02040502050405020303" pitchFamily="18" charset="0"/>
      <p:regular r:id="rId25"/>
      <p:bold r:id="rId26"/>
      <p:italic r:id="rId27"/>
      <p:boldItalic r:id="rId28"/>
    </p:embeddedFont>
    <p:embeddedFont>
      <p:font typeface="Lexend" panose="020B0604020202020204" charset="0"/>
      <p:regular r:id="rId29"/>
      <p:bold r:id="rId30"/>
    </p:embeddedFont>
    <p:embeddedFont>
      <p:font typeface="Lexend ExtraLight" panose="020B0604020202020204" charset="0"/>
      <p:regular r:id="rId31"/>
      <p:bold r:id="rId32"/>
    </p:embeddedFont>
    <p:embeddedFont>
      <p:font typeface="Lexend Light" panose="020B0604020202020204" charset="0"/>
      <p:regular r:id="rId33"/>
      <p:bold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94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ecd5f2e05a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ecd5f2e05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sz="1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ffd13dba0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ffd13dba0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sz="1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ecd5f2e05a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ecd5f2e05a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sz="1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016cfa9166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016cfa916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sz="1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eda95d809d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eda95d809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sz="1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017a65e623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2017a65e623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sz="1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016cfa916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2016cfa916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sz="1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eda95d809d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eda95d809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rPr>
              <a:t>While emotions are universal, we human express our emotions differently depending on the information we receive and how we connote and denote information. These expressions are different taking into consideration our diversity or dynamism.</a:t>
            </a:r>
            <a:endParaRPr sz="1000">
              <a:solidFill>
                <a:schemeClr val="dk1"/>
              </a:solidFill>
            </a:endParaRPr>
          </a:p>
          <a:p>
            <a:pPr marL="0" lvl="0" indent="0" algn="l" rtl="0">
              <a:lnSpc>
                <a:spcPct val="115000"/>
              </a:lnSpc>
              <a:spcBef>
                <a:spcPts val="1000"/>
              </a:spcBef>
              <a:spcAft>
                <a:spcPts val="1200"/>
              </a:spcAft>
              <a:buNone/>
            </a:pPr>
            <a:endParaRPr sz="9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016cfa8ff2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016cfa8ff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sz="9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0161e98c04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0161e98c0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sz="9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e67d72ed76_3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e67d72ed76_3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endParaRPr sz="800">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edeab2a94a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1edeab2a94a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sz="90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e67d72ed76_3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e67d72ed76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eccb7ce42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eccb7ce42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eda95d809d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eda95d809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eccb7ce428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eccb7ce428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sz="1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eccb7ce428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eccb7ce428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sz="1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ecd5f2e05a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ecd5f2e05a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sz="1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ecd5f2e05a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ecd5f2e05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endParaRPr sz="1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09475"/>
            <a:ext cx="8520600" cy="3416400"/>
          </a:xfrm>
          <a:prstGeom prst="rect">
            <a:avLst/>
          </a:prstGeom>
        </p:spPr>
        <p:txBody>
          <a:bodyPr spcFirstLastPara="1" wrap="square" lIns="91425" tIns="91425" rIns="91425" bIns="91425" anchor="t" anchorCtr="0">
            <a:normAutofit/>
          </a:bodyPr>
          <a:lstStyle>
            <a:lvl1pPr marL="457200" marR="237743" lvl="0" indent="-342900">
              <a:spcBef>
                <a:spcPts val="1000"/>
              </a:spcBef>
              <a:spcAft>
                <a:spcPts val="0"/>
              </a:spcAft>
              <a:buSzPts val="1800"/>
              <a:buChar char="○"/>
              <a:defRPr sz="1500">
                <a:solidFill>
                  <a:srgbClr val="292929"/>
                </a:solidFill>
                <a:highlight>
                  <a:srgbClr val="FFFFFF"/>
                </a:highlight>
                <a:latin typeface="Georgia"/>
                <a:ea typeface="Georgia"/>
                <a:cs typeface="Georgia"/>
                <a:sym typeface="Georgia"/>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gif"/><Relationship Id="rId4" Type="http://schemas.openxmlformats.org/officeDocument/2006/relationships/image" Target="../media/image24.gif"/></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0.jp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8" Type="http://schemas.openxmlformats.org/officeDocument/2006/relationships/image" Target="../media/image39.jp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40.gif"/></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gif"/></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2.png"/><Relationship Id="rId7"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 Id="rId9" Type="http://schemas.openxmlformats.org/officeDocument/2006/relationships/image" Target="../media/image19.jp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3.gif"/><Relationship Id="rId5" Type="http://schemas.openxmlformats.org/officeDocument/2006/relationships/image" Target="../media/image22.gif"/><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subTitle" idx="1"/>
          </p:nvPr>
        </p:nvSpPr>
        <p:spPr>
          <a:xfrm>
            <a:off x="311700" y="2876600"/>
            <a:ext cx="3195600" cy="1188300"/>
          </a:xfrm>
          <a:prstGeom prst="rect">
            <a:avLst/>
          </a:prstGeom>
        </p:spPr>
        <p:txBody>
          <a:bodyPr spcFirstLastPara="1" wrap="square" lIns="91425" tIns="91425" rIns="91425" bIns="91425" anchor="t" anchorCtr="0">
            <a:noAutofit/>
          </a:bodyPr>
          <a:lstStyle/>
          <a:p>
            <a:pPr marL="457200" lvl="0" indent="-307975" algn="l" rtl="0">
              <a:lnSpc>
                <a:spcPct val="200000"/>
              </a:lnSpc>
              <a:spcBef>
                <a:spcPts val="1000"/>
              </a:spcBef>
              <a:spcAft>
                <a:spcPts val="0"/>
              </a:spcAft>
              <a:buClr>
                <a:schemeClr val="dk1"/>
              </a:buClr>
              <a:buSzPts val="1250"/>
              <a:buFont typeface="Lexend Light"/>
              <a:buChar char="○"/>
            </a:pPr>
            <a:r>
              <a:rPr lang="en" sz="1250">
                <a:solidFill>
                  <a:schemeClr val="dk1"/>
                </a:solidFill>
                <a:latin typeface="Lexend Light"/>
                <a:ea typeface="Lexend Light"/>
                <a:cs typeface="Lexend Light"/>
                <a:sym typeface="Lexend Light"/>
              </a:rPr>
              <a:t>Parvez Alam</a:t>
            </a:r>
            <a:endParaRPr sz="1250">
              <a:solidFill>
                <a:schemeClr val="dk1"/>
              </a:solidFill>
              <a:latin typeface="Lexend Light"/>
              <a:ea typeface="Lexend Light"/>
              <a:cs typeface="Lexend Light"/>
              <a:sym typeface="Lexend Light"/>
            </a:endParaRPr>
          </a:p>
          <a:p>
            <a:pPr marL="457200" lvl="0" indent="-307975" algn="l" rtl="0">
              <a:lnSpc>
                <a:spcPct val="200000"/>
              </a:lnSpc>
              <a:spcBef>
                <a:spcPts val="0"/>
              </a:spcBef>
              <a:spcAft>
                <a:spcPts val="0"/>
              </a:spcAft>
              <a:buClr>
                <a:schemeClr val="dk1"/>
              </a:buClr>
              <a:buSzPts val="1250"/>
              <a:buFont typeface="Lexend Light"/>
              <a:buChar char="○"/>
            </a:pPr>
            <a:r>
              <a:rPr lang="en" sz="1250">
                <a:solidFill>
                  <a:schemeClr val="dk1"/>
                </a:solidFill>
                <a:latin typeface="Lexend Light"/>
                <a:ea typeface="Lexend Light"/>
                <a:cs typeface="Lexend Light"/>
                <a:sym typeface="Lexend Light"/>
              </a:rPr>
              <a:t>Kaushal Patel	</a:t>
            </a:r>
            <a:endParaRPr sz="1250">
              <a:solidFill>
                <a:schemeClr val="dk1"/>
              </a:solidFill>
              <a:latin typeface="Lexend Light"/>
              <a:ea typeface="Lexend Light"/>
              <a:cs typeface="Lexend Light"/>
              <a:sym typeface="Lexend Light"/>
            </a:endParaRPr>
          </a:p>
          <a:p>
            <a:pPr marL="457200" lvl="0" indent="-307975" algn="l" rtl="0">
              <a:lnSpc>
                <a:spcPct val="200000"/>
              </a:lnSpc>
              <a:spcBef>
                <a:spcPts val="0"/>
              </a:spcBef>
              <a:spcAft>
                <a:spcPts val="0"/>
              </a:spcAft>
              <a:buClr>
                <a:schemeClr val="dk1"/>
              </a:buClr>
              <a:buSzPts val="1250"/>
              <a:buFont typeface="Lexend Light"/>
              <a:buChar char="○"/>
            </a:pPr>
            <a:r>
              <a:rPr lang="en" sz="1250">
                <a:solidFill>
                  <a:schemeClr val="dk1"/>
                </a:solidFill>
                <a:latin typeface="Lexend Light"/>
                <a:ea typeface="Lexend Light"/>
                <a:cs typeface="Lexend Light"/>
                <a:sym typeface="Lexend Light"/>
              </a:rPr>
              <a:t>Wilfred Andoh</a:t>
            </a:r>
            <a:endParaRPr sz="1250">
              <a:solidFill>
                <a:schemeClr val="dk1"/>
              </a:solidFill>
              <a:latin typeface="Lexend Light"/>
              <a:ea typeface="Lexend Light"/>
              <a:cs typeface="Lexend Light"/>
              <a:sym typeface="Lexend Light"/>
            </a:endParaRPr>
          </a:p>
          <a:p>
            <a:pPr marL="457200" lvl="0" indent="-307975" algn="l" rtl="0">
              <a:lnSpc>
                <a:spcPct val="200000"/>
              </a:lnSpc>
              <a:spcBef>
                <a:spcPts val="0"/>
              </a:spcBef>
              <a:spcAft>
                <a:spcPts val="0"/>
              </a:spcAft>
              <a:buClr>
                <a:schemeClr val="dk1"/>
              </a:buClr>
              <a:buSzPts val="1250"/>
              <a:buFont typeface="Lexend Light"/>
              <a:buChar char="○"/>
            </a:pPr>
            <a:r>
              <a:rPr lang="en" sz="1250">
                <a:solidFill>
                  <a:schemeClr val="dk1"/>
                </a:solidFill>
                <a:latin typeface="Lexend Light"/>
                <a:ea typeface="Lexend Light"/>
                <a:cs typeface="Lexend Light"/>
                <a:sym typeface="Lexend Light"/>
              </a:rPr>
              <a:t>Frank McKenzie-Stripp</a:t>
            </a:r>
            <a:endParaRPr sz="1250">
              <a:solidFill>
                <a:schemeClr val="dk1"/>
              </a:solidFill>
              <a:latin typeface="Lexend Light"/>
              <a:ea typeface="Lexend Light"/>
              <a:cs typeface="Lexend Light"/>
              <a:sym typeface="Lexend Light"/>
            </a:endParaRPr>
          </a:p>
        </p:txBody>
      </p:sp>
      <p:sp>
        <p:nvSpPr>
          <p:cNvPr id="55" name="Google Shape;55;p13"/>
          <p:cNvSpPr txBox="1"/>
          <p:nvPr/>
        </p:nvSpPr>
        <p:spPr>
          <a:xfrm>
            <a:off x="311700" y="391575"/>
            <a:ext cx="3270900" cy="815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 sz="4100" b="1">
                <a:solidFill>
                  <a:srgbClr val="FF8E02"/>
                </a:solidFill>
                <a:latin typeface="Comfortaa"/>
                <a:ea typeface="Comfortaa"/>
                <a:cs typeface="Comfortaa"/>
                <a:sym typeface="Comfortaa"/>
              </a:rPr>
              <a:t>Project 4</a:t>
            </a:r>
            <a:endParaRPr sz="1100" b="1">
              <a:solidFill>
                <a:srgbClr val="FF8E02"/>
              </a:solidFill>
              <a:latin typeface="Comfortaa"/>
              <a:ea typeface="Comfortaa"/>
              <a:cs typeface="Comfortaa"/>
              <a:sym typeface="Comfortaa"/>
            </a:endParaRPr>
          </a:p>
        </p:txBody>
      </p:sp>
      <p:sp>
        <p:nvSpPr>
          <p:cNvPr id="56" name="Google Shape;56;p13"/>
          <p:cNvSpPr txBox="1">
            <a:spLocks noGrp="1"/>
          </p:cNvSpPr>
          <p:nvPr>
            <p:ph type="subTitle" idx="1"/>
          </p:nvPr>
        </p:nvSpPr>
        <p:spPr>
          <a:xfrm>
            <a:off x="311700" y="1207275"/>
            <a:ext cx="5059500" cy="602100"/>
          </a:xfrm>
          <a:prstGeom prst="rect">
            <a:avLst/>
          </a:prstGeom>
        </p:spPr>
        <p:txBody>
          <a:bodyPr spcFirstLastPara="1" wrap="square" lIns="91425" tIns="91425" rIns="91425" bIns="91425" anchor="t" anchorCtr="0">
            <a:noAutofit/>
          </a:bodyPr>
          <a:lstStyle/>
          <a:p>
            <a:pPr marL="0" lvl="0" indent="0" algn="l" rtl="0">
              <a:lnSpc>
                <a:spcPct val="90000"/>
              </a:lnSpc>
              <a:spcBef>
                <a:spcPts val="1000"/>
              </a:spcBef>
              <a:spcAft>
                <a:spcPts val="0"/>
              </a:spcAft>
              <a:buSzPts val="1018"/>
              <a:buNone/>
            </a:pPr>
            <a:r>
              <a:rPr lang="en" sz="1879">
                <a:solidFill>
                  <a:srgbClr val="FF8E02"/>
                </a:solidFill>
                <a:latin typeface="Comfortaa"/>
                <a:ea typeface="Comfortaa"/>
                <a:cs typeface="Comfortaa"/>
                <a:sym typeface="Comfortaa"/>
              </a:rPr>
              <a:t>Human Emotion Recognition</a:t>
            </a:r>
            <a:endParaRPr sz="2990">
              <a:solidFill>
                <a:srgbClr val="FF8E02"/>
              </a:solidFill>
              <a:latin typeface="Comfortaa"/>
              <a:ea typeface="Comfortaa"/>
              <a:cs typeface="Comfortaa"/>
              <a:sym typeface="Comfortaa"/>
            </a:endParaRPr>
          </a:p>
        </p:txBody>
      </p:sp>
      <p:cxnSp>
        <p:nvCxnSpPr>
          <p:cNvPr id="57" name="Google Shape;57;p13"/>
          <p:cNvCxnSpPr/>
          <p:nvPr/>
        </p:nvCxnSpPr>
        <p:spPr>
          <a:xfrm>
            <a:off x="178800" y="1207275"/>
            <a:ext cx="4393200" cy="0"/>
          </a:xfrm>
          <a:prstGeom prst="straightConnector1">
            <a:avLst/>
          </a:prstGeom>
          <a:noFill/>
          <a:ln w="9525" cap="flat" cmpd="sng">
            <a:solidFill>
              <a:srgbClr val="FF8E02"/>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8"/>
        <p:cNvGrpSpPr/>
        <p:nvPr/>
      </p:nvGrpSpPr>
      <p:grpSpPr>
        <a:xfrm>
          <a:off x="0" y="0"/>
          <a:ext cx="0" cy="0"/>
          <a:chOff x="0" y="0"/>
          <a:chExt cx="0" cy="0"/>
        </a:xfrm>
      </p:grpSpPr>
      <p:sp>
        <p:nvSpPr>
          <p:cNvPr id="139" name="Google Shape;139;p22"/>
          <p:cNvSpPr txBox="1">
            <a:spLocks noGrp="1"/>
          </p:cNvSpPr>
          <p:nvPr>
            <p:ph type="title"/>
          </p:nvPr>
        </p:nvSpPr>
        <p:spPr>
          <a:xfrm>
            <a:off x="311700" y="273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520">
                <a:solidFill>
                  <a:srgbClr val="FF8E02"/>
                </a:solidFill>
                <a:latin typeface="Comfortaa"/>
                <a:ea typeface="Comfortaa"/>
                <a:cs typeface="Comfortaa"/>
                <a:sym typeface="Comfortaa"/>
              </a:rPr>
              <a:t>CNN</a:t>
            </a:r>
            <a:endParaRPr sz="2520">
              <a:solidFill>
                <a:srgbClr val="FF8E02"/>
              </a:solidFill>
              <a:latin typeface="Comfortaa"/>
              <a:ea typeface="Comfortaa"/>
              <a:cs typeface="Comfortaa"/>
              <a:sym typeface="Comfortaa"/>
            </a:endParaRPr>
          </a:p>
        </p:txBody>
      </p:sp>
      <p:pic>
        <p:nvPicPr>
          <p:cNvPr id="140" name="Google Shape;140;p22"/>
          <p:cNvPicPr preferRelativeResize="0"/>
          <p:nvPr/>
        </p:nvPicPr>
        <p:blipFill>
          <a:blip r:embed="rId4">
            <a:alphaModFix/>
          </a:blip>
          <a:stretch>
            <a:fillRect/>
          </a:stretch>
        </p:blipFill>
        <p:spPr>
          <a:xfrm>
            <a:off x="2669175" y="313725"/>
            <a:ext cx="2879850" cy="2202725"/>
          </a:xfrm>
          <a:prstGeom prst="rect">
            <a:avLst/>
          </a:prstGeom>
          <a:noFill/>
          <a:ln>
            <a:noFill/>
          </a:ln>
        </p:spPr>
      </p:pic>
      <p:pic>
        <p:nvPicPr>
          <p:cNvPr id="141" name="Google Shape;141;p22"/>
          <p:cNvPicPr preferRelativeResize="0"/>
          <p:nvPr/>
        </p:nvPicPr>
        <p:blipFill>
          <a:blip r:embed="rId5">
            <a:alphaModFix/>
          </a:blip>
          <a:stretch>
            <a:fillRect/>
          </a:stretch>
        </p:blipFill>
        <p:spPr>
          <a:xfrm>
            <a:off x="2669175" y="2696875"/>
            <a:ext cx="2879850" cy="2202725"/>
          </a:xfrm>
          <a:prstGeom prst="rect">
            <a:avLst/>
          </a:prstGeom>
          <a:noFill/>
          <a:ln>
            <a:noFill/>
          </a:ln>
        </p:spPr>
      </p:pic>
      <p:pic>
        <p:nvPicPr>
          <p:cNvPr id="142" name="Google Shape;142;p22"/>
          <p:cNvPicPr preferRelativeResize="0"/>
          <p:nvPr/>
        </p:nvPicPr>
        <p:blipFill>
          <a:blip r:embed="rId6">
            <a:alphaModFix/>
          </a:blip>
          <a:stretch>
            <a:fillRect/>
          </a:stretch>
        </p:blipFill>
        <p:spPr>
          <a:xfrm>
            <a:off x="5895375" y="2696875"/>
            <a:ext cx="2936924" cy="2202724"/>
          </a:xfrm>
          <a:prstGeom prst="rect">
            <a:avLst/>
          </a:prstGeom>
          <a:noFill/>
          <a:ln>
            <a:noFill/>
          </a:ln>
        </p:spPr>
      </p:pic>
      <p:pic>
        <p:nvPicPr>
          <p:cNvPr id="143" name="Google Shape;143;p22"/>
          <p:cNvPicPr preferRelativeResize="0"/>
          <p:nvPr/>
        </p:nvPicPr>
        <p:blipFill>
          <a:blip r:embed="rId7">
            <a:alphaModFix/>
          </a:blip>
          <a:stretch>
            <a:fillRect/>
          </a:stretch>
        </p:blipFill>
        <p:spPr>
          <a:xfrm>
            <a:off x="5895375" y="313725"/>
            <a:ext cx="2936924" cy="2202725"/>
          </a:xfrm>
          <a:prstGeom prst="rect">
            <a:avLst/>
          </a:prstGeom>
          <a:noFill/>
          <a:ln>
            <a:noFill/>
          </a:ln>
        </p:spPr>
      </p:pic>
      <p:sp>
        <p:nvSpPr>
          <p:cNvPr id="144" name="Google Shape;144;p22"/>
          <p:cNvSpPr/>
          <p:nvPr/>
        </p:nvSpPr>
        <p:spPr>
          <a:xfrm>
            <a:off x="5288700" y="4468275"/>
            <a:ext cx="724200" cy="520800"/>
          </a:xfrm>
          <a:prstGeom prst="stripedRightArrow">
            <a:avLst>
              <a:gd name="adj1" fmla="val 50000"/>
              <a:gd name="adj2" fmla="val 50000"/>
            </a:avLst>
          </a:prstGeom>
          <a:solidFill>
            <a:srgbClr val="A64D7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F9900"/>
              </a:highlight>
            </a:endParaRPr>
          </a:p>
        </p:txBody>
      </p:sp>
      <p:sp>
        <p:nvSpPr>
          <p:cNvPr id="145" name="Google Shape;145;p22"/>
          <p:cNvSpPr/>
          <p:nvPr/>
        </p:nvSpPr>
        <p:spPr>
          <a:xfrm rot="5400000">
            <a:off x="2634225" y="2135550"/>
            <a:ext cx="724200" cy="567600"/>
          </a:xfrm>
          <a:prstGeom prst="stripedRightArrow">
            <a:avLst>
              <a:gd name="adj1" fmla="val 50000"/>
              <a:gd name="adj2" fmla="val 52722"/>
            </a:avLst>
          </a:prstGeom>
          <a:solidFill>
            <a:srgbClr val="A64D7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F9900"/>
              </a:highlight>
            </a:endParaRPr>
          </a:p>
        </p:txBody>
      </p:sp>
      <p:sp>
        <p:nvSpPr>
          <p:cNvPr id="146" name="Google Shape;146;p22"/>
          <p:cNvSpPr/>
          <p:nvPr/>
        </p:nvSpPr>
        <p:spPr>
          <a:xfrm rot="5400000" flipH="1">
            <a:off x="8120625" y="2211750"/>
            <a:ext cx="724200" cy="567600"/>
          </a:xfrm>
          <a:prstGeom prst="stripedRightArrow">
            <a:avLst>
              <a:gd name="adj1" fmla="val 50000"/>
              <a:gd name="adj2" fmla="val 52722"/>
            </a:avLst>
          </a:prstGeom>
          <a:solidFill>
            <a:srgbClr val="A64D7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FF9900"/>
              </a:highlight>
            </a:endParaRPr>
          </a:p>
        </p:txBody>
      </p:sp>
      <p:sp>
        <p:nvSpPr>
          <p:cNvPr id="147" name="Google Shape;147;p22"/>
          <p:cNvSpPr txBox="1"/>
          <p:nvPr/>
        </p:nvSpPr>
        <p:spPr>
          <a:xfrm>
            <a:off x="2668925" y="308825"/>
            <a:ext cx="7242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solidFill>
                  <a:srgbClr val="1155CC"/>
                </a:solidFill>
              </a:rPr>
              <a:t>Kernel 3x3</a:t>
            </a:r>
            <a:endParaRPr sz="1200" b="1">
              <a:solidFill>
                <a:srgbClr val="1155CC"/>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1"/>
        <p:cNvGrpSpPr/>
        <p:nvPr/>
      </p:nvGrpSpPr>
      <p:grpSpPr>
        <a:xfrm>
          <a:off x="0" y="0"/>
          <a:ext cx="0" cy="0"/>
          <a:chOff x="0" y="0"/>
          <a:chExt cx="0" cy="0"/>
        </a:xfrm>
      </p:grpSpPr>
      <p:sp>
        <p:nvSpPr>
          <p:cNvPr id="152" name="Google Shape;152;p23"/>
          <p:cNvSpPr txBox="1">
            <a:spLocks noGrp="1"/>
          </p:cNvSpPr>
          <p:nvPr>
            <p:ph type="title"/>
          </p:nvPr>
        </p:nvSpPr>
        <p:spPr>
          <a:xfrm>
            <a:off x="311700" y="273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520">
                <a:solidFill>
                  <a:srgbClr val="FF8E02"/>
                </a:solidFill>
                <a:latin typeface="Comfortaa"/>
                <a:ea typeface="Comfortaa"/>
                <a:cs typeface="Comfortaa"/>
                <a:sym typeface="Comfortaa"/>
              </a:rPr>
              <a:t>CNN</a:t>
            </a:r>
            <a:endParaRPr sz="2520">
              <a:solidFill>
                <a:srgbClr val="FF8E02"/>
              </a:solidFill>
              <a:latin typeface="Comfortaa"/>
              <a:ea typeface="Comfortaa"/>
              <a:cs typeface="Comfortaa"/>
              <a:sym typeface="Comfortaa"/>
            </a:endParaRPr>
          </a:p>
        </p:txBody>
      </p:sp>
      <p:sp>
        <p:nvSpPr>
          <p:cNvPr id="153" name="Google Shape;153;p23"/>
          <p:cNvSpPr txBox="1"/>
          <p:nvPr/>
        </p:nvSpPr>
        <p:spPr>
          <a:xfrm>
            <a:off x="2065700" y="266900"/>
            <a:ext cx="14364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dirty="0">
                <a:solidFill>
                  <a:schemeClr val="dk1"/>
                </a:solidFill>
                <a:latin typeface="Lexend"/>
                <a:ea typeface="Lexend"/>
                <a:cs typeface="Lexend"/>
                <a:sym typeface="Lexend"/>
              </a:rPr>
              <a:t>Batch Normalization</a:t>
            </a:r>
            <a:endParaRPr sz="1200" b="1" dirty="0">
              <a:solidFill>
                <a:schemeClr val="dk1"/>
              </a:solidFill>
              <a:latin typeface="Lexend"/>
              <a:ea typeface="Lexend"/>
              <a:cs typeface="Lexend"/>
              <a:sym typeface="Lexend"/>
            </a:endParaRPr>
          </a:p>
        </p:txBody>
      </p:sp>
      <p:pic>
        <p:nvPicPr>
          <p:cNvPr id="154" name="Google Shape;154;p23"/>
          <p:cNvPicPr preferRelativeResize="0"/>
          <p:nvPr/>
        </p:nvPicPr>
        <p:blipFill>
          <a:blip r:embed="rId4">
            <a:alphaModFix/>
          </a:blip>
          <a:stretch>
            <a:fillRect/>
          </a:stretch>
        </p:blipFill>
        <p:spPr>
          <a:xfrm>
            <a:off x="3502100" y="2732050"/>
            <a:ext cx="5330200" cy="2173700"/>
          </a:xfrm>
          <a:prstGeom prst="rect">
            <a:avLst/>
          </a:prstGeom>
          <a:noFill/>
          <a:ln>
            <a:noFill/>
          </a:ln>
        </p:spPr>
      </p:pic>
      <p:pic>
        <p:nvPicPr>
          <p:cNvPr id="155" name="Google Shape;155;p23"/>
          <p:cNvPicPr preferRelativeResize="0"/>
          <p:nvPr/>
        </p:nvPicPr>
        <p:blipFill rotWithShape="1">
          <a:blip r:embed="rId5">
            <a:alphaModFix/>
          </a:blip>
          <a:srcRect r="50000"/>
          <a:stretch/>
        </p:blipFill>
        <p:spPr>
          <a:xfrm>
            <a:off x="3451500" y="308825"/>
            <a:ext cx="5380801" cy="2320251"/>
          </a:xfrm>
          <a:prstGeom prst="rect">
            <a:avLst/>
          </a:prstGeom>
          <a:noFill/>
          <a:ln>
            <a:noFill/>
          </a:ln>
        </p:spPr>
      </p:pic>
      <p:sp>
        <p:nvSpPr>
          <p:cNvPr id="156" name="Google Shape;156;p23"/>
          <p:cNvSpPr txBox="1"/>
          <p:nvPr/>
        </p:nvSpPr>
        <p:spPr>
          <a:xfrm>
            <a:off x="2539533" y="2732050"/>
            <a:ext cx="10581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dirty="0">
                <a:solidFill>
                  <a:schemeClr val="dk1"/>
                </a:solidFill>
                <a:latin typeface="Lexend"/>
                <a:ea typeface="Lexend"/>
                <a:cs typeface="Lexend"/>
                <a:sym typeface="Lexend"/>
              </a:rPr>
              <a:t>Max Pool</a:t>
            </a:r>
            <a:endParaRPr sz="1200" b="1" dirty="0">
              <a:solidFill>
                <a:schemeClr val="dk1"/>
              </a:solidFill>
              <a:latin typeface="Lexend"/>
              <a:ea typeface="Lexend"/>
              <a:cs typeface="Lexend"/>
              <a:sym typeface="Lexen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0"/>
        <p:cNvGrpSpPr/>
        <p:nvPr/>
      </p:nvGrpSpPr>
      <p:grpSpPr>
        <a:xfrm>
          <a:off x="0" y="0"/>
          <a:ext cx="0" cy="0"/>
          <a:chOff x="0" y="0"/>
          <a:chExt cx="0" cy="0"/>
        </a:xfrm>
      </p:grpSpPr>
      <p:sp>
        <p:nvSpPr>
          <p:cNvPr id="161" name="Google Shape;161;p24"/>
          <p:cNvSpPr txBox="1">
            <a:spLocks noGrp="1"/>
          </p:cNvSpPr>
          <p:nvPr>
            <p:ph type="title"/>
          </p:nvPr>
        </p:nvSpPr>
        <p:spPr>
          <a:xfrm>
            <a:off x="311700" y="273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520">
                <a:solidFill>
                  <a:srgbClr val="FF8E02"/>
                </a:solidFill>
                <a:latin typeface="Comfortaa"/>
                <a:ea typeface="Comfortaa"/>
                <a:cs typeface="Comfortaa"/>
                <a:sym typeface="Comfortaa"/>
              </a:rPr>
              <a:t>CNN</a:t>
            </a:r>
            <a:endParaRPr sz="2520">
              <a:solidFill>
                <a:srgbClr val="FF8E02"/>
              </a:solidFill>
              <a:latin typeface="Comfortaa"/>
              <a:ea typeface="Comfortaa"/>
              <a:cs typeface="Comfortaa"/>
              <a:sym typeface="Comfortaa"/>
            </a:endParaRPr>
          </a:p>
        </p:txBody>
      </p:sp>
      <p:sp>
        <p:nvSpPr>
          <p:cNvPr id="162" name="Google Shape;162;p24"/>
          <p:cNvSpPr txBox="1"/>
          <p:nvPr/>
        </p:nvSpPr>
        <p:spPr>
          <a:xfrm>
            <a:off x="2239350" y="367500"/>
            <a:ext cx="6275700" cy="4155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1500"/>
              </a:spcAft>
              <a:buNone/>
            </a:pPr>
            <a:r>
              <a:rPr lang="en" sz="1500">
                <a:solidFill>
                  <a:schemeClr val="dk1"/>
                </a:solidFill>
                <a:latin typeface="Lexend Light"/>
                <a:ea typeface="Lexend Light"/>
                <a:cs typeface="Lexend Light"/>
                <a:sym typeface="Lexend Light"/>
              </a:rPr>
              <a:t>Example of a CNN Model:</a:t>
            </a:r>
            <a:endParaRPr sz="1500">
              <a:solidFill>
                <a:schemeClr val="dk1"/>
              </a:solidFill>
            </a:endParaRPr>
          </a:p>
        </p:txBody>
      </p:sp>
      <p:pic>
        <p:nvPicPr>
          <p:cNvPr id="163" name="Google Shape;163;p24"/>
          <p:cNvPicPr preferRelativeResize="0"/>
          <p:nvPr/>
        </p:nvPicPr>
        <p:blipFill>
          <a:blip r:embed="rId4">
            <a:alphaModFix/>
          </a:blip>
          <a:stretch>
            <a:fillRect/>
          </a:stretch>
        </p:blipFill>
        <p:spPr>
          <a:xfrm>
            <a:off x="3371950" y="845750"/>
            <a:ext cx="5248852" cy="2792451"/>
          </a:xfrm>
          <a:prstGeom prst="rect">
            <a:avLst/>
          </a:prstGeom>
          <a:noFill/>
          <a:ln>
            <a:noFill/>
          </a:ln>
          <a:effectLst>
            <a:outerShdw blurRad="57150" dist="19050" dir="5400000" algn="bl" rotWithShape="0">
              <a:srgbClr val="000000">
                <a:alpha val="50000"/>
              </a:srgbClr>
            </a:outerShdw>
          </a:effectLst>
        </p:spPr>
      </p:pic>
      <p:sp>
        <p:nvSpPr>
          <p:cNvPr id="164" name="Google Shape;164;p24"/>
          <p:cNvSpPr txBox="1"/>
          <p:nvPr/>
        </p:nvSpPr>
        <p:spPr>
          <a:xfrm>
            <a:off x="3280050" y="3638200"/>
            <a:ext cx="5734800" cy="10524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dk1"/>
              </a:buClr>
              <a:buSzPts val="1400"/>
              <a:buFont typeface="Lexend Light"/>
              <a:buChar char="●"/>
            </a:pPr>
            <a:r>
              <a:rPr lang="en" sz="1200">
                <a:solidFill>
                  <a:schemeClr val="dk1"/>
                </a:solidFill>
                <a:latin typeface="Lexend Light"/>
                <a:ea typeface="Lexend Light"/>
                <a:cs typeface="Lexend Light"/>
                <a:sym typeface="Lexend Light"/>
              </a:rPr>
              <a:t>acc@1 (on ImageNet-1K) 71.592</a:t>
            </a:r>
            <a:endParaRPr sz="1200">
              <a:solidFill>
                <a:schemeClr val="dk1"/>
              </a:solidFill>
              <a:latin typeface="Lexend Light"/>
              <a:ea typeface="Lexend Light"/>
              <a:cs typeface="Lexend Light"/>
              <a:sym typeface="Lexend Light"/>
            </a:endParaRPr>
          </a:p>
          <a:p>
            <a:pPr marL="457200" lvl="0" indent="-317500" algn="l" rtl="0">
              <a:lnSpc>
                <a:spcPct val="115000"/>
              </a:lnSpc>
              <a:spcBef>
                <a:spcPts val="0"/>
              </a:spcBef>
              <a:spcAft>
                <a:spcPts val="0"/>
              </a:spcAft>
              <a:buClr>
                <a:schemeClr val="dk1"/>
              </a:buClr>
              <a:buSzPts val="1400"/>
              <a:buFont typeface="Lexend Light"/>
              <a:buChar char="●"/>
            </a:pPr>
            <a:r>
              <a:rPr lang="en" sz="1200">
                <a:solidFill>
                  <a:schemeClr val="dk1"/>
                </a:solidFill>
                <a:latin typeface="Lexend Light"/>
                <a:ea typeface="Lexend Light"/>
                <a:cs typeface="Lexend Light"/>
                <a:sym typeface="Lexend Light"/>
              </a:rPr>
              <a:t>acc@5 (on ImageNet-1K) 90.382</a:t>
            </a:r>
            <a:endParaRPr sz="1200">
              <a:solidFill>
                <a:schemeClr val="dk1"/>
              </a:solidFill>
              <a:latin typeface="Lexend Light"/>
              <a:ea typeface="Lexend Light"/>
              <a:cs typeface="Lexend Light"/>
              <a:sym typeface="Lexend Light"/>
            </a:endParaRPr>
          </a:p>
          <a:p>
            <a:pPr marL="0" lvl="0" indent="0" algn="l" rtl="0">
              <a:spcBef>
                <a:spcPts val="1700"/>
              </a:spcBef>
              <a:spcAft>
                <a:spcPts val="0"/>
              </a:spcAft>
              <a:buNone/>
            </a:pPr>
            <a:r>
              <a:rPr lang="en" sz="1000">
                <a:solidFill>
                  <a:schemeClr val="dk1"/>
                </a:solidFill>
                <a:latin typeface="Lexend Light"/>
                <a:ea typeface="Lexend Light"/>
                <a:cs typeface="Lexend Light"/>
                <a:sym typeface="Lexend Light"/>
              </a:rPr>
              <a:t>Source: https://pytorch.org/vision/main/models/generated/torchvision.models.vgg16.html</a:t>
            </a:r>
            <a:endParaRPr sz="1000">
              <a:solidFill>
                <a:schemeClr val="dk1"/>
              </a:solidFill>
              <a:latin typeface="Lexend Light"/>
              <a:ea typeface="Lexend Light"/>
              <a:cs typeface="Lexend Light"/>
              <a:sym typeface="Lexend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8"/>
        <p:cNvGrpSpPr/>
        <p:nvPr/>
      </p:nvGrpSpPr>
      <p:grpSpPr>
        <a:xfrm>
          <a:off x="0" y="0"/>
          <a:ext cx="0" cy="0"/>
          <a:chOff x="0" y="0"/>
          <a:chExt cx="0" cy="0"/>
        </a:xfrm>
      </p:grpSpPr>
      <p:sp>
        <p:nvSpPr>
          <p:cNvPr id="169" name="Google Shape;169;p25"/>
          <p:cNvSpPr/>
          <p:nvPr/>
        </p:nvSpPr>
        <p:spPr>
          <a:xfrm>
            <a:off x="5733325" y="196850"/>
            <a:ext cx="3034500" cy="4852200"/>
          </a:xfrm>
          <a:prstGeom prst="roundRect">
            <a:avLst>
              <a:gd name="adj" fmla="val 3846"/>
            </a:avLst>
          </a:prstGeom>
          <a:solidFill>
            <a:schemeClr val="lt2"/>
          </a:solidFill>
          <a:ln w="9525" cap="flat" cmpd="sng">
            <a:solidFill>
              <a:srgbClr val="FF8E0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5"/>
          <p:cNvSpPr txBox="1">
            <a:spLocks noGrp="1"/>
          </p:cNvSpPr>
          <p:nvPr>
            <p:ph type="title"/>
          </p:nvPr>
        </p:nvSpPr>
        <p:spPr>
          <a:xfrm>
            <a:off x="311700" y="2675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520">
                <a:solidFill>
                  <a:srgbClr val="FF8E02"/>
                </a:solidFill>
                <a:latin typeface="Comfortaa"/>
                <a:ea typeface="Comfortaa"/>
                <a:cs typeface="Comfortaa"/>
                <a:sym typeface="Comfortaa"/>
              </a:rPr>
              <a:t>CNN</a:t>
            </a:r>
            <a:endParaRPr sz="2520">
              <a:solidFill>
                <a:srgbClr val="FF8E02"/>
              </a:solidFill>
              <a:latin typeface="Comfortaa"/>
              <a:ea typeface="Comfortaa"/>
              <a:cs typeface="Comfortaa"/>
              <a:sym typeface="Comfortaa"/>
            </a:endParaRPr>
          </a:p>
        </p:txBody>
      </p:sp>
      <p:sp>
        <p:nvSpPr>
          <p:cNvPr id="171" name="Google Shape;171;p25"/>
          <p:cNvSpPr/>
          <p:nvPr/>
        </p:nvSpPr>
        <p:spPr>
          <a:xfrm>
            <a:off x="2304325" y="196850"/>
            <a:ext cx="3034500" cy="4852200"/>
          </a:xfrm>
          <a:prstGeom prst="roundRect">
            <a:avLst>
              <a:gd name="adj" fmla="val 3846"/>
            </a:avLst>
          </a:prstGeom>
          <a:solidFill>
            <a:schemeClr val="lt2"/>
          </a:solidFill>
          <a:ln w="9525" cap="flat" cmpd="sng">
            <a:solidFill>
              <a:srgbClr val="FF8E0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5"/>
          <p:cNvSpPr txBox="1"/>
          <p:nvPr/>
        </p:nvSpPr>
        <p:spPr>
          <a:xfrm>
            <a:off x="2520475" y="196850"/>
            <a:ext cx="2602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latin typeface="Lexend Light"/>
                <a:ea typeface="Lexend Light"/>
                <a:cs typeface="Lexend Light"/>
                <a:sym typeface="Lexend Light"/>
              </a:rPr>
              <a:t>Face Model Architecture</a:t>
            </a:r>
            <a:endParaRPr>
              <a:solidFill>
                <a:schemeClr val="dk1"/>
              </a:solidFill>
              <a:latin typeface="Lexend Light"/>
              <a:ea typeface="Lexend Light"/>
              <a:cs typeface="Lexend Light"/>
              <a:sym typeface="Lexend Light"/>
            </a:endParaRPr>
          </a:p>
        </p:txBody>
      </p:sp>
      <p:sp>
        <p:nvSpPr>
          <p:cNvPr id="173" name="Google Shape;173;p25"/>
          <p:cNvSpPr txBox="1"/>
          <p:nvPr/>
        </p:nvSpPr>
        <p:spPr>
          <a:xfrm>
            <a:off x="5949475" y="196850"/>
            <a:ext cx="2602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dk1"/>
                </a:solidFill>
                <a:latin typeface="Lexend Light"/>
                <a:ea typeface="Lexend Light"/>
                <a:cs typeface="Lexend Light"/>
                <a:sym typeface="Lexend Light"/>
              </a:rPr>
              <a:t>Emotion Model Architecture</a:t>
            </a:r>
            <a:endParaRPr>
              <a:solidFill>
                <a:schemeClr val="dk1"/>
              </a:solidFill>
              <a:latin typeface="Lexend Light"/>
              <a:ea typeface="Lexend Light"/>
              <a:cs typeface="Lexend Light"/>
              <a:sym typeface="Lexend Light"/>
            </a:endParaRPr>
          </a:p>
        </p:txBody>
      </p:sp>
      <p:pic>
        <p:nvPicPr>
          <p:cNvPr id="174" name="Google Shape;174;p25"/>
          <p:cNvPicPr preferRelativeResize="0"/>
          <p:nvPr/>
        </p:nvPicPr>
        <p:blipFill>
          <a:blip r:embed="rId4">
            <a:alphaModFix/>
          </a:blip>
          <a:stretch>
            <a:fillRect/>
          </a:stretch>
        </p:blipFill>
        <p:spPr>
          <a:xfrm>
            <a:off x="5893475" y="499250"/>
            <a:ext cx="2714200" cy="4446924"/>
          </a:xfrm>
          <a:prstGeom prst="rect">
            <a:avLst/>
          </a:prstGeom>
          <a:noFill/>
          <a:ln>
            <a:noFill/>
          </a:ln>
        </p:spPr>
      </p:pic>
      <p:pic>
        <p:nvPicPr>
          <p:cNvPr id="175" name="Google Shape;175;p25"/>
          <p:cNvPicPr preferRelativeResize="0"/>
          <p:nvPr/>
        </p:nvPicPr>
        <p:blipFill>
          <a:blip r:embed="rId5">
            <a:alphaModFix/>
          </a:blip>
          <a:stretch>
            <a:fillRect/>
          </a:stretch>
        </p:blipFill>
        <p:spPr>
          <a:xfrm>
            <a:off x="2484625" y="499250"/>
            <a:ext cx="2673900" cy="4446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
        <p:cNvGrpSpPr/>
        <p:nvPr/>
      </p:nvGrpSpPr>
      <p:grpSpPr>
        <a:xfrm>
          <a:off x="0" y="0"/>
          <a:ext cx="0" cy="0"/>
          <a:chOff x="0" y="0"/>
          <a:chExt cx="0" cy="0"/>
        </a:xfrm>
      </p:grpSpPr>
      <p:sp>
        <p:nvSpPr>
          <p:cNvPr id="180" name="Google Shape;180;p26"/>
          <p:cNvSpPr/>
          <p:nvPr/>
        </p:nvSpPr>
        <p:spPr>
          <a:xfrm>
            <a:off x="1906200" y="785775"/>
            <a:ext cx="6558600" cy="2342100"/>
          </a:xfrm>
          <a:prstGeom prst="roundRect">
            <a:avLst>
              <a:gd name="adj" fmla="val 2095"/>
            </a:avLst>
          </a:prstGeom>
          <a:solidFill>
            <a:schemeClr val="accent2"/>
          </a:solidFill>
          <a:ln w="19050" cap="flat" cmpd="sng">
            <a:solidFill>
              <a:srgbClr val="FF8E0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6"/>
          <p:cNvSpPr txBox="1">
            <a:spLocks noGrp="1"/>
          </p:cNvSpPr>
          <p:nvPr>
            <p:ph type="title"/>
          </p:nvPr>
        </p:nvSpPr>
        <p:spPr>
          <a:xfrm>
            <a:off x="439738" y="1724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520">
                <a:solidFill>
                  <a:srgbClr val="FF8E02"/>
                </a:solidFill>
                <a:latin typeface="Comfortaa"/>
                <a:ea typeface="Comfortaa"/>
                <a:cs typeface="Comfortaa"/>
                <a:sym typeface="Comfortaa"/>
              </a:rPr>
              <a:t>Performance</a:t>
            </a:r>
            <a:endParaRPr sz="2520">
              <a:solidFill>
                <a:srgbClr val="FF8E02"/>
              </a:solidFill>
              <a:latin typeface="Comfortaa"/>
              <a:ea typeface="Comfortaa"/>
              <a:cs typeface="Comfortaa"/>
              <a:sym typeface="Comfortaa"/>
            </a:endParaRPr>
          </a:p>
        </p:txBody>
      </p:sp>
      <p:cxnSp>
        <p:nvCxnSpPr>
          <p:cNvPr id="182" name="Google Shape;182;p26"/>
          <p:cNvCxnSpPr/>
          <p:nvPr/>
        </p:nvCxnSpPr>
        <p:spPr>
          <a:xfrm rot="10800000" flipH="1">
            <a:off x="397425" y="743050"/>
            <a:ext cx="2536200" cy="2100"/>
          </a:xfrm>
          <a:prstGeom prst="straightConnector1">
            <a:avLst/>
          </a:prstGeom>
          <a:noFill/>
          <a:ln w="9525" cap="flat" cmpd="sng">
            <a:solidFill>
              <a:srgbClr val="FF8E02"/>
            </a:solidFill>
            <a:prstDash val="solid"/>
            <a:round/>
            <a:headEnd type="none" w="med" len="med"/>
            <a:tailEnd type="none" w="med" len="med"/>
          </a:ln>
        </p:spPr>
      </p:cxnSp>
      <p:sp>
        <p:nvSpPr>
          <p:cNvPr id="183" name="Google Shape;183;p26"/>
          <p:cNvSpPr txBox="1"/>
          <p:nvPr/>
        </p:nvSpPr>
        <p:spPr>
          <a:xfrm>
            <a:off x="397425" y="699050"/>
            <a:ext cx="1731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8E02"/>
                </a:solidFill>
                <a:latin typeface="Comfortaa"/>
                <a:ea typeface="Comfortaa"/>
                <a:cs typeface="Comfortaa"/>
                <a:sym typeface="Comfortaa"/>
              </a:rPr>
              <a:t>Face Model</a:t>
            </a:r>
            <a:endParaRPr>
              <a:solidFill>
                <a:srgbClr val="FF8E02"/>
              </a:solidFill>
              <a:latin typeface="Comfortaa"/>
              <a:ea typeface="Comfortaa"/>
              <a:cs typeface="Comfortaa"/>
              <a:sym typeface="Comfortaa"/>
            </a:endParaRPr>
          </a:p>
        </p:txBody>
      </p:sp>
      <p:pic>
        <p:nvPicPr>
          <p:cNvPr id="184" name="Google Shape;184;p26"/>
          <p:cNvPicPr preferRelativeResize="0"/>
          <p:nvPr/>
        </p:nvPicPr>
        <p:blipFill>
          <a:blip r:embed="rId4">
            <a:alphaModFix/>
          </a:blip>
          <a:stretch>
            <a:fillRect/>
          </a:stretch>
        </p:blipFill>
        <p:spPr>
          <a:xfrm>
            <a:off x="1853275" y="788575"/>
            <a:ext cx="3252125" cy="2342200"/>
          </a:xfrm>
          <a:prstGeom prst="rect">
            <a:avLst/>
          </a:prstGeom>
          <a:noFill/>
          <a:ln>
            <a:noFill/>
          </a:ln>
        </p:spPr>
      </p:pic>
      <p:pic>
        <p:nvPicPr>
          <p:cNvPr id="185" name="Google Shape;185;p26"/>
          <p:cNvPicPr preferRelativeResize="0"/>
          <p:nvPr/>
        </p:nvPicPr>
        <p:blipFill>
          <a:blip r:embed="rId5">
            <a:alphaModFix/>
          </a:blip>
          <a:stretch>
            <a:fillRect/>
          </a:stretch>
        </p:blipFill>
        <p:spPr>
          <a:xfrm>
            <a:off x="5221900" y="794450"/>
            <a:ext cx="3252125" cy="2342207"/>
          </a:xfrm>
          <a:prstGeom prst="rect">
            <a:avLst/>
          </a:prstGeom>
          <a:noFill/>
          <a:ln>
            <a:noFill/>
          </a:ln>
        </p:spPr>
      </p:pic>
      <p:pic>
        <p:nvPicPr>
          <p:cNvPr id="186" name="Google Shape;186;p26"/>
          <p:cNvPicPr preferRelativeResize="0"/>
          <p:nvPr/>
        </p:nvPicPr>
        <p:blipFill>
          <a:blip r:embed="rId6">
            <a:alphaModFix/>
          </a:blip>
          <a:stretch>
            <a:fillRect/>
          </a:stretch>
        </p:blipFill>
        <p:spPr>
          <a:xfrm>
            <a:off x="2008900" y="3174188"/>
            <a:ext cx="6353175" cy="1743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0"/>
        <p:cNvGrpSpPr/>
        <p:nvPr/>
      </p:nvGrpSpPr>
      <p:grpSpPr>
        <a:xfrm>
          <a:off x="0" y="0"/>
          <a:ext cx="0" cy="0"/>
          <a:chOff x="0" y="0"/>
          <a:chExt cx="0" cy="0"/>
        </a:xfrm>
      </p:grpSpPr>
      <p:sp>
        <p:nvSpPr>
          <p:cNvPr id="191" name="Google Shape;191;p27"/>
          <p:cNvSpPr/>
          <p:nvPr/>
        </p:nvSpPr>
        <p:spPr>
          <a:xfrm>
            <a:off x="1982400" y="938175"/>
            <a:ext cx="6860400" cy="2342100"/>
          </a:xfrm>
          <a:prstGeom prst="roundRect">
            <a:avLst>
              <a:gd name="adj" fmla="val 2095"/>
            </a:avLst>
          </a:prstGeom>
          <a:solidFill>
            <a:schemeClr val="accent2"/>
          </a:solidFill>
          <a:ln w="19050" cap="flat" cmpd="sng">
            <a:solidFill>
              <a:srgbClr val="FF8E0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7"/>
          <p:cNvSpPr txBox="1">
            <a:spLocks noGrp="1"/>
          </p:cNvSpPr>
          <p:nvPr>
            <p:ph type="title"/>
          </p:nvPr>
        </p:nvSpPr>
        <p:spPr>
          <a:xfrm>
            <a:off x="439738" y="1724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520">
                <a:solidFill>
                  <a:srgbClr val="FF8E02"/>
                </a:solidFill>
                <a:latin typeface="Comfortaa"/>
                <a:ea typeface="Comfortaa"/>
                <a:cs typeface="Comfortaa"/>
                <a:sym typeface="Comfortaa"/>
              </a:rPr>
              <a:t>Performance</a:t>
            </a:r>
            <a:endParaRPr sz="2520">
              <a:solidFill>
                <a:srgbClr val="FF8E02"/>
              </a:solidFill>
              <a:latin typeface="Comfortaa"/>
              <a:ea typeface="Comfortaa"/>
              <a:cs typeface="Comfortaa"/>
              <a:sym typeface="Comfortaa"/>
            </a:endParaRPr>
          </a:p>
        </p:txBody>
      </p:sp>
      <p:cxnSp>
        <p:nvCxnSpPr>
          <p:cNvPr id="193" name="Google Shape;193;p27"/>
          <p:cNvCxnSpPr/>
          <p:nvPr/>
        </p:nvCxnSpPr>
        <p:spPr>
          <a:xfrm rot="10800000" flipH="1">
            <a:off x="397425" y="743050"/>
            <a:ext cx="2536200" cy="2100"/>
          </a:xfrm>
          <a:prstGeom prst="straightConnector1">
            <a:avLst/>
          </a:prstGeom>
          <a:noFill/>
          <a:ln w="9525" cap="flat" cmpd="sng">
            <a:solidFill>
              <a:srgbClr val="FF8E02"/>
            </a:solidFill>
            <a:prstDash val="solid"/>
            <a:round/>
            <a:headEnd type="none" w="med" len="med"/>
            <a:tailEnd type="none" w="med" len="med"/>
          </a:ln>
        </p:spPr>
      </p:cxnSp>
      <p:sp>
        <p:nvSpPr>
          <p:cNvPr id="194" name="Google Shape;194;p27"/>
          <p:cNvSpPr txBox="1"/>
          <p:nvPr/>
        </p:nvSpPr>
        <p:spPr>
          <a:xfrm>
            <a:off x="397425" y="699050"/>
            <a:ext cx="1731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8E02"/>
                </a:solidFill>
                <a:latin typeface="Comfortaa"/>
                <a:ea typeface="Comfortaa"/>
                <a:cs typeface="Comfortaa"/>
                <a:sym typeface="Comfortaa"/>
              </a:rPr>
              <a:t>Emotion Model</a:t>
            </a:r>
            <a:endParaRPr>
              <a:solidFill>
                <a:srgbClr val="FF8E02"/>
              </a:solidFill>
              <a:latin typeface="Comfortaa"/>
              <a:ea typeface="Comfortaa"/>
              <a:cs typeface="Comfortaa"/>
              <a:sym typeface="Comfortaa"/>
            </a:endParaRPr>
          </a:p>
        </p:txBody>
      </p:sp>
      <p:pic>
        <p:nvPicPr>
          <p:cNvPr id="195" name="Google Shape;195;p27"/>
          <p:cNvPicPr preferRelativeResize="0"/>
          <p:nvPr/>
        </p:nvPicPr>
        <p:blipFill>
          <a:blip r:embed="rId4">
            <a:alphaModFix/>
          </a:blip>
          <a:stretch>
            <a:fillRect/>
          </a:stretch>
        </p:blipFill>
        <p:spPr>
          <a:xfrm>
            <a:off x="1982400" y="889725"/>
            <a:ext cx="3319258" cy="2390550"/>
          </a:xfrm>
          <a:prstGeom prst="rect">
            <a:avLst/>
          </a:prstGeom>
          <a:noFill/>
          <a:ln>
            <a:noFill/>
          </a:ln>
        </p:spPr>
      </p:pic>
      <p:pic>
        <p:nvPicPr>
          <p:cNvPr id="196" name="Google Shape;196;p27"/>
          <p:cNvPicPr preferRelativeResize="0"/>
          <p:nvPr/>
        </p:nvPicPr>
        <p:blipFill>
          <a:blip r:embed="rId5">
            <a:alphaModFix/>
          </a:blip>
          <a:stretch>
            <a:fillRect/>
          </a:stretch>
        </p:blipFill>
        <p:spPr>
          <a:xfrm>
            <a:off x="5530250" y="907725"/>
            <a:ext cx="3251981" cy="2342100"/>
          </a:xfrm>
          <a:prstGeom prst="rect">
            <a:avLst/>
          </a:prstGeom>
          <a:noFill/>
          <a:ln>
            <a:noFill/>
          </a:ln>
        </p:spPr>
      </p:pic>
      <p:pic>
        <p:nvPicPr>
          <p:cNvPr id="197" name="Google Shape;197;p27"/>
          <p:cNvPicPr preferRelativeResize="0"/>
          <p:nvPr/>
        </p:nvPicPr>
        <p:blipFill>
          <a:blip r:embed="rId6">
            <a:alphaModFix/>
          </a:blip>
          <a:stretch>
            <a:fillRect/>
          </a:stretch>
        </p:blipFill>
        <p:spPr>
          <a:xfrm>
            <a:off x="2312200" y="3485600"/>
            <a:ext cx="6200775" cy="1200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1"/>
        <p:cNvGrpSpPr/>
        <p:nvPr/>
      </p:nvGrpSpPr>
      <p:grpSpPr>
        <a:xfrm>
          <a:off x="0" y="0"/>
          <a:ext cx="0" cy="0"/>
          <a:chOff x="0" y="0"/>
          <a:chExt cx="0" cy="0"/>
        </a:xfrm>
      </p:grpSpPr>
      <p:sp>
        <p:nvSpPr>
          <p:cNvPr id="202" name="Google Shape;202;p28"/>
          <p:cNvSpPr txBox="1">
            <a:spLocks noGrp="1"/>
          </p:cNvSpPr>
          <p:nvPr>
            <p:ph type="title"/>
          </p:nvPr>
        </p:nvSpPr>
        <p:spPr>
          <a:xfrm>
            <a:off x="311700" y="273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520">
                <a:solidFill>
                  <a:srgbClr val="FF8E02"/>
                </a:solidFill>
                <a:latin typeface="Comfortaa"/>
                <a:ea typeface="Comfortaa"/>
                <a:cs typeface="Comfortaa"/>
                <a:sym typeface="Comfortaa"/>
              </a:rPr>
              <a:t>Model Evaluation</a:t>
            </a:r>
            <a:endParaRPr sz="2520">
              <a:solidFill>
                <a:srgbClr val="FF8E02"/>
              </a:solidFill>
              <a:latin typeface="Comfortaa"/>
              <a:ea typeface="Comfortaa"/>
              <a:cs typeface="Comfortaa"/>
              <a:sym typeface="Comfortaa"/>
            </a:endParaRPr>
          </a:p>
        </p:txBody>
      </p:sp>
      <p:sp>
        <p:nvSpPr>
          <p:cNvPr id="203" name="Google Shape;203;p28"/>
          <p:cNvSpPr txBox="1"/>
          <p:nvPr/>
        </p:nvSpPr>
        <p:spPr>
          <a:xfrm>
            <a:off x="3018000" y="2407150"/>
            <a:ext cx="6126000" cy="4617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1500"/>
              </a:spcAft>
              <a:buNone/>
            </a:pPr>
            <a:r>
              <a:rPr lang="en" sz="1800" b="1">
                <a:solidFill>
                  <a:schemeClr val="dk1"/>
                </a:solidFill>
                <a:latin typeface="Lexend"/>
                <a:ea typeface="Lexend"/>
                <a:cs typeface="Lexend"/>
                <a:sym typeface="Lexend"/>
              </a:rPr>
              <a:t>Demonstration:</a:t>
            </a:r>
            <a:endParaRPr sz="1800" b="1">
              <a:solidFill>
                <a:schemeClr val="dk1"/>
              </a:solidFill>
            </a:endParaRPr>
          </a:p>
        </p:txBody>
      </p:sp>
      <p:sp>
        <p:nvSpPr>
          <p:cNvPr id="204" name="Google Shape;204;p28"/>
          <p:cNvSpPr txBox="1"/>
          <p:nvPr/>
        </p:nvSpPr>
        <p:spPr>
          <a:xfrm>
            <a:off x="3018000" y="661250"/>
            <a:ext cx="58140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Lexend"/>
                <a:ea typeface="Lexend"/>
                <a:cs typeface="Lexend"/>
                <a:sym typeface="Lexend"/>
              </a:rPr>
              <a:t>Input Limitation:</a:t>
            </a:r>
            <a:endParaRPr b="1">
              <a:solidFill>
                <a:schemeClr val="dk1"/>
              </a:solidFill>
              <a:latin typeface="Lexend"/>
              <a:ea typeface="Lexend"/>
              <a:cs typeface="Lexend"/>
              <a:sym typeface="Lexend"/>
            </a:endParaRPr>
          </a:p>
          <a:p>
            <a:pPr marL="0" lvl="0" indent="0" algn="l" rtl="0">
              <a:spcBef>
                <a:spcPts val="0"/>
              </a:spcBef>
              <a:spcAft>
                <a:spcPts val="0"/>
              </a:spcAft>
              <a:buNone/>
            </a:pPr>
            <a:r>
              <a:rPr lang="en">
                <a:solidFill>
                  <a:schemeClr val="dk1"/>
                </a:solidFill>
                <a:latin typeface="Lexend Light"/>
                <a:ea typeface="Lexend Light"/>
                <a:cs typeface="Lexend Light"/>
                <a:sym typeface="Lexend Light"/>
              </a:rPr>
              <a:t>Our models are trained with images of human face only.</a:t>
            </a:r>
            <a:endParaRPr>
              <a:solidFill>
                <a:schemeClr val="dk1"/>
              </a:solidFill>
              <a:latin typeface="Lexend Light"/>
              <a:ea typeface="Lexend Light"/>
              <a:cs typeface="Lexend Light"/>
              <a:sym typeface="Lexend Light"/>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p:txBody>
      </p:sp>
      <p:grpSp>
        <p:nvGrpSpPr>
          <p:cNvPr id="205" name="Google Shape;205;p28"/>
          <p:cNvGrpSpPr/>
          <p:nvPr/>
        </p:nvGrpSpPr>
        <p:grpSpPr>
          <a:xfrm>
            <a:off x="3118475" y="1285550"/>
            <a:ext cx="4249050" cy="894525"/>
            <a:chOff x="2277700" y="3786800"/>
            <a:chExt cx="4249050" cy="894525"/>
          </a:xfrm>
        </p:grpSpPr>
        <p:pic>
          <p:nvPicPr>
            <p:cNvPr id="206" name="Google Shape;206;p28"/>
            <p:cNvPicPr preferRelativeResize="0"/>
            <p:nvPr/>
          </p:nvPicPr>
          <p:blipFill>
            <a:blip r:embed="rId4">
              <a:alphaModFix/>
            </a:blip>
            <a:stretch>
              <a:fillRect/>
            </a:stretch>
          </p:blipFill>
          <p:spPr>
            <a:xfrm>
              <a:off x="2277700" y="3786800"/>
              <a:ext cx="894525" cy="894525"/>
            </a:xfrm>
            <a:prstGeom prst="rect">
              <a:avLst/>
            </a:prstGeom>
            <a:noFill/>
            <a:ln>
              <a:noFill/>
            </a:ln>
          </p:spPr>
        </p:pic>
        <p:pic>
          <p:nvPicPr>
            <p:cNvPr id="207" name="Google Shape;207;p28"/>
            <p:cNvPicPr preferRelativeResize="0"/>
            <p:nvPr/>
          </p:nvPicPr>
          <p:blipFill>
            <a:blip r:embed="rId5">
              <a:alphaModFix/>
            </a:blip>
            <a:stretch>
              <a:fillRect/>
            </a:stretch>
          </p:blipFill>
          <p:spPr>
            <a:xfrm>
              <a:off x="3395875" y="3786800"/>
              <a:ext cx="894525" cy="894525"/>
            </a:xfrm>
            <a:prstGeom prst="rect">
              <a:avLst/>
            </a:prstGeom>
            <a:noFill/>
            <a:ln>
              <a:noFill/>
            </a:ln>
          </p:spPr>
        </p:pic>
        <p:pic>
          <p:nvPicPr>
            <p:cNvPr id="208" name="Google Shape;208;p28"/>
            <p:cNvPicPr preferRelativeResize="0"/>
            <p:nvPr/>
          </p:nvPicPr>
          <p:blipFill>
            <a:blip r:embed="rId6">
              <a:alphaModFix/>
            </a:blip>
            <a:stretch>
              <a:fillRect/>
            </a:stretch>
          </p:blipFill>
          <p:spPr>
            <a:xfrm>
              <a:off x="4514050" y="3786800"/>
              <a:ext cx="894525" cy="894525"/>
            </a:xfrm>
            <a:prstGeom prst="rect">
              <a:avLst/>
            </a:prstGeom>
            <a:noFill/>
            <a:ln>
              <a:noFill/>
            </a:ln>
          </p:spPr>
        </p:pic>
        <p:pic>
          <p:nvPicPr>
            <p:cNvPr id="209" name="Google Shape;209;p28"/>
            <p:cNvPicPr preferRelativeResize="0"/>
            <p:nvPr/>
          </p:nvPicPr>
          <p:blipFill>
            <a:blip r:embed="rId7">
              <a:alphaModFix/>
            </a:blip>
            <a:stretch>
              <a:fillRect/>
            </a:stretch>
          </p:blipFill>
          <p:spPr>
            <a:xfrm>
              <a:off x="5632225" y="3786800"/>
              <a:ext cx="894525" cy="894525"/>
            </a:xfrm>
            <a:prstGeom prst="rect">
              <a:avLst/>
            </a:prstGeom>
            <a:noFill/>
            <a:ln>
              <a:noFill/>
            </a:ln>
          </p:spPr>
        </p:pic>
      </p:grpSp>
      <p:pic>
        <p:nvPicPr>
          <p:cNvPr id="210" name="Google Shape;210;p28"/>
          <p:cNvPicPr preferRelativeResize="0"/>
          <p:nvPr/>
        </p:nvPicPr>
        <p:blipFill>
          <a:blip r:embed="rId8">
            <a:alphaModFix/>
          </a:blip>
          <a:stretch>
            <a:fillRect/>
          </a:stretch>
        </p:blipFill>
        <p:spPr>
          <a:xfrm>
            <a:off x="3118475" y="2868850"/>
            <a:ext cx="3101100" cy="2147400"/>
          </a:xfrm>
          <a:prstGeom prst="roundRect">
            <a:avLst>
              <a:gd name="adj" fmla="val 11317"/>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4"/>
        <p:cNvGrpSpPr/>
        <p:nvPr/>
      </p:nvGrpSpPr>
      <p:grpSpPr>
        <a:xfrm>
          <a:off x="0" y="0"/>
          <a:ext cx="0" cy="0"/>
          <a:chOff x="0" y="0"/>
          <a:chExt cx="0" cy="0"/>
        </a:xfrm>
      </p:grpSpPr>
      <p:sp>
        <p:nvSpPr>
          <p:cNvPr id="215" name="Google Shape;215;p29"/>
          <p:cNvSpPr txBox="1">
            <a:spLocks noGrp="1"/>
          </p:cNvSpPr>
          <p:nvPr>
            <p:ph type="title"/>
          </p:nvPr>
        </p:nvSpPr>
        <p:spPr>
          <a:xfrm>
            <a:off x="311700" y="273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520">
                <a:solidFill>
                  <a:srgbClr val="FF8E02"/>
                </a:solidFill>
                <a:latin typeface="Comfortaa"/>
                <a:ea typeface="Comfortaa"/>
                <a:cs typeface="Comfortaa"/>
                <a:sym typeface="Comfortaa"/>
              </a:rPr>
              <a:t>Conclusion</a:t>
            </a:r>
            <a:endParaRPr sz="2520">
              <a:solidFill>
                <a:srgbClr val="FF8E02"/>
              </a:solidFill>
              <a:latin typeface="Comfortaa"/>
              <a:ea typeface="Comfortaa"/>
              <a:cs typeface="Comfortaa"/>
              <a:sym typeface="Comfortaa"/>
            </a:endParaRPr>
          </a:p>
        </p:txBody>
      </p:sp>
      <p:sp>
        <p:nvSpPr>
          <p:cNvPr id="216" name="Google Shape;216;p29"/>
          <p:cNvSpPr txBox="1"/>
          <p:nvPr/>
        </p:nvSpPr>
        <p:spPr>
          <a:xfrm>
            <a:off x="2556600" y="845750"/>
            <a:ext cx="6275700" cy="12621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endParaRPr sz="1500">
              <a:solidFill>
                <a:schemeClr val="dk1"/>
              </a:solidFill>
              <a:latin typeface="Lexend Light"/>
              <a:ea typeface="Lexend Light"/>
              <a:cs typeface="Lexend Light"/>
              <a:sym typeface="Lexend Light"/>
            </a:endParaRPr>
          </a:p>
          <a:p>
            <a:pPr marL="457200" lvl="0" indent="0" algn="l" rtl="0">
              <a:lnSpc>
                <a:spcPct val="100000"/>
              </a:lnSpc>
              <a:spcBef>
                <a:spcPts val="1500"/>
              </a:spcBef>
              <a:spcAft>
                <a:spcPts val="0"/>
              </a:spcAft>
              <a:buNone/>
            </a:pPr>
            <a:endParaRPr sz="1500">
              <a:solidFill>
                <a:schemeClr val="dk1"/>
              </a:solidFill>
            </a:endParaRPr>
          </a:p>
          <a:p>
            <a:pPr marL="457200" lvl="0" indent="0" algn="l" rtl="0">
              <a:lnSpc>
                <a:spcPct val="100000"/>
              </a:lnSpc>
              <a:spcBef>
                <a:spcPts val="1500"/>
              </a:spcBef>
              <a:spcAft>
                <a:spcPts val="1500"/>
              </a:spcAft>
              <a:buNone/>
            </a:pPr>
            <a:endParaRPr sz="1500">
              <a:solidFill>
                <a:schemeClr val="dk1"/>
              </a:solidFill>
            </a:endParaRPr>
          </a:p>
        </p:txBody>
      </p:sp>
      <p:sp>
        <p:nvSpPr>
          <p:cNvPr id="217" name="Google Shape;217;p29"/>
          <p:cNvSpPr txBox="1"/>
          <p:nvPr/>
        </p:nvSpPr>
        <p:spPr>
          <a:xfrm>
            <a:off x="2718525" y="1037225"/>
            <a:ext cx="6275700" cy="3662511"/>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Font typeface="Lexend Light"/>
              <a:buChar char="○"/>
            </a:pPr>
            <a:r>
              <a:rPr lang="en" dirty="0">
                <a:solidFill>
                  <a:schemeClr val="dk1"/>
                </a:solidFill>
                <a:latin typeface="Lexend Light"/>
                <a:ea typeface="Lexend Light"/>
                <a:cs typeface="Lexend Light"/>
                <a:sym typeface="Lexend Light"/>
              </a:rPr>
              <a:t>Emotion recognition is a challenging field, due to the diversity in how people express themselves</a:t>
            </a:r>
            <a:endParaRPr dirty="0">
              <a:solidFill>
                <a:schemeClr val="dk1"/>
              </a:solidFill>
              <a:latin typeface="Lexend Light"/>
              <a:ea typeface="Lexend Light"/>
              <a:cs typeface="Lexend Light"/>
              <a:sym typeface="Lexend Light"/>
            </a:endParaRPr>
          </a:p>
          <a:p>
            <a:pPr marL="457200" lvl="0" indent="-317500" algn="l" rtl="0">
              <a:spcBef>
                <a:spcPts val="1000"/>
              </a:spcBef>
              <a:spcAft>
                <a:spcPts val="0"/>
              </a:spcAft>
              <a:buClr>
                <a:schemeClr val="dk1"/>
              </a:buClr>
              <a:buSzPts val="1400"/>
              <a:buFont typeface="Lexend Light"/>
              <a:buChar char="○"/>
            </a:pPr>
            <a:r>
              <a:rPr lang="en" dirty="0">
                <a:solidFill>
                  <a:schemeClr val="dk1"/>
                </a:solidFill>
                <a:latin typeface="Lexend Light"/>
                <a:ea typeface="Lexend Light"/>
                <a:cs typeface="Lexend Light"/>
                <a:sym typeface="Lexend Light"/>
              </a:rPr>
              <a:t>Human Face Recognition validation accuracy </a:t>
            </a:r>
            <a:r>
              <a:rPr lang="en" dirty="0">
                <a:solidFill>
                  <a:srgbClr val="FF8E02"/>
                </a:solidFill>
                <a:latin typeface="Lexend Light"/>
                <a:ea typeface="Lexend Light"/>
                <a:cs typeface="Lexend Light"/>
                <a:sym typeface="Lexend Light"/>
              </a:rPr>
              <a:t>&gt;90%</a:t>
            </a:r>
            <a:endParaRPr dirty="0">
              <a:solidFill>
                <a:srgbClr val="FF8E02"/>
              </a:solidFill>
              <a:latin typeface="Lexend Light"/>
              <a:ea typeface="Lexend Light"/>
              <a:cs typeface="Lexend Light"/>
              <a:sym typeface="Lexend Light"/>
            </a:endParaRPr>
          </a:p>
          <a:p>
            <a:pPr marL="457200" lvl="0" indent="-317500" algn="l" rtl="0">
              <a:spcBef>
                <a:spcPts val="1000"/>
              </a:spcBef>
              <a:spcAft>
                <a:spcPts val="0"/>
              </a:spcAft>
              <a:buClr>
                <a:schemeClr val="dk1"/>
              </a:buClr>
              <a:buSzPts val="1400"/>
              <a:buFont typeface="Lexend Light"/>
              <a:buChar char="○"/>
            </a:pPr>
            <a:r>
              <a:rPr lang="en" dirty="0">
                <a:solidFill>
                  <a:schemeClr val="dk1"/>
                </a:solidFill>
                <a:latin typeface="Lexend Light"/>
                <a:ea typeface="Lexend Light"/>
                <a:cs typeface="Lexend Light"/>
                <a:sym typeface="Lexend Light"/>
              </a:rPr>
              <a:t>Emotion Recognition validation accuracy </a:t>
            </a:r>
            <a:r>
              <a:rPr lang="en" dirty="0">
                <a:solidFill>
                  <a:srgbClr val="FF8E02"/>
                </a:solidFill>
                <a:latin typeface="Lexend Light"/>
                <a:ea typeface="Lexend Light"/>
                <a:cs typeface="Lexend Light"/>
                <a:sym typeface="Lexend Light"/>
              </a:rPr>
              <a:t>Top1</a:t>
            </a:r>
            <a:r>
              <a:rPr lang="en" dirty="0">
                <a:solidFill>
                  <a:schemeClr val="dk1"/>
                </a:solidFill>
                <a:latin typeface="Lexend Light"/>
                <a:ea typeface="Lexend Light"/>
                <a:cs typeface="Lexend Light"/>
                <a:sym typeface="Lexend Light"/>
              </a:rPr>
              <a:t> </a:t>
            </a:r>
            <a:r>
              <a:rPr lang="en" dirty="0">
                <a:solidFill>
                  <a:srgbClr val="FF8E02"/>
                </a:solidFill>
                <a:latin typeface="Lexend Light"/>
                <a:ea typeface="Lexend Light"/>
                <a:cs typeface="Lexend Light"/>
                <a:sym typeface="Lexend Light"/>
              </a:rPr>
              <a:t>&gt;60%, Top3 &gt; 88%</a:t>
            </a:r>
            <a:endParaRPr dirty="0">
              <a:solidFill>
                <a:srgbClr val="FF8E02"/>
              </a:solidFill>
              <a:latin typeface="Lexend Light"/>
              <a:ea typeface="Lexend Light"/>
              <a:cs typeface="Lexend Light"/>
              <a:sym typeface="Lexend Light"/>
            </a:endParaRPr>
          </a:p>
          <a:p>
            <a:pPr marL="457200" lvl="0" indent="-317500" algn="l" rtl="0">
              <a:spcBef>
                <a:spcPts val="1000"/>
              </a:spcBef>
              <a:spcAft>
                <a:spcPts val="0"/>
              </a:spcAft>
              <a:buClr>
                <a:schemeClr val="dk1"/>
              </a:buClr>
              <a:buSzPts val="1400"/>
              <a:buFont typeface="Lexend Light"/>
              <a:buChar char="○"/>
            </a:pPr>
            <a:r>
              <a:rPr lang="en" dirty="0">
                <a:solidFill>
                  <a:schemeClr val="dk1"/>
                </a:solidFill>
                <a:latin typeface="Lexend Light"/>
                <a:ea typeface="Lexend Light"/>
                <a:cs typeface="Lexend Light"/>
                <a:sym typeface="Lexend Light"/>
              </a:rPr>
              <a:t>Overall, human face recognition was extremely successful</a:t>
            </a:r>
            <a:endParaRPr dirty="0">
              <a:solidFill>
                <a:schemeClr val="dk1"/>
              </a:solidFill>
              <a:latin typeface="Lexend Light"/>
              <a:ea typeface="Lexend Light"/>
              <a:cs typeface="Lexend Light"/>
              <a:sym typeface="Lexend Light"/>
            </a:endParaRPr>
          </a:p>
          <a:p>
            <a:pPr marL="914400" lvl="1" indent="-311150" algn="l" rtl="0">
              <a:spcBef>
                <a:spcPts val="1000"/>
              </a:spcBef>
              <a:spcAft>
                <a:spcPts val="0"/>
              </a:spcAft>
              <a:buClr>
                <a:schemeClr val="dk1"/>
              </a:buClr>
              <a:buSzPts val="1300"/>
              <a:buFont typeface="Lexend Light"/>
              <a:buChar char="○"/>
            </a:pPr>
            <a:r>
              <a:rPr lang="en" sz="1300" dirty="0">
                <a:solidFill>
                  <a:schemeClr val="dk1"/>
                </a:solidFill>
                <a:latin typeface="Lexend Light"/>
                <a:ea typeface="Lexend Light"/>
                <a:cs typeface="Lexend Light"/>
                <a:sym typeface="Lexend Light"/>
              </a:rPr>
              <a:t>Emotion recognition is still a work in progress</a:t>
            </a:r>
            <a:endParaRPr sz="1300" dirty="0">
              <a:solidFill>
                <a:schemeClr val="dk1"/>
              </a:solidFill>
              <a:latin typeface="Lexend Light"/>
              <a:ea typeface="Lexend Light"/>
              <a:cs typeface="Lexend Light"/>
              <a:sym typeface="Lexend Light"/>
            </a:endParaRPr>
          </a:p>
          <a:p>
            <a:pPr marL="457200" lvl="0" indent="-317500" algn="l" rtl="0">
              <a:spcBef>
                <a:spcPts val="1000"/>
              </a:spcBef>
              <a:spcAft>
                <a:spcPts val="0"/>
              </a:spcAft>
              <a:buClr>
                <a:schemeClr val="dk1"/>
              </a:buClr>
              <a:buSzPts val="1400"/>
              <a:buFont typeface="Lexend Light"/>
              <a:buChar char="○"/>
            </a:pPr>
            <a:r>
              <a:rPr lang="en" dirty="0">
                <a:solidFill>
                  <a:schemeClr val="dk1"/>
                </a:solidFill>
                <a:latin typeface="Lexend Light"/>
                <a:ea typeface="Lexend Light"/>
                <a:cs typeface="Lexend Light"/>
                <a:sym typeface="Lexend Light"/>
              </a:rPr>
              <a:t>Limitations:</a:t>
            </a:r>
            <a:endParaRPr dirty="0">
              <a:solidFill>
                <a:schemeClr val="dk1"/>
              </a:solidFill>
              <a:latin typeface="Lexend Light"/>
              <a:ea typeface="Lexend Light"/>
              <a:cs typeface="Lexend Light"/>
              <a:sym typeface="Lexend Light"/>
            </a:endParaRPr>
          </a:p>
          <a:p>
            <a:pPr marL="914400" lvl="1" indent="-311150" algn="l" rtl="0">
              <a:spcBef>
                <a:spcPts val="1000"/>
              </a:spcBef>
              <a:spcAft>
                <a:spcPts val="0"/>
              </a:spcAft>
              <a:buClr>
                <a:schemeClr val="dk1"/>
              </a:buClr>
              <a:buSzPts val="1300"/>
              <a:buFont typeface="Lexend Light"/>
              <a:buChar char="○"/>
            </a:pPr>
            <a:r>
              <a:rPr lang="en" sz="1300" dirty="0">
                <a:solidFill>
                  <a:schemeClr val="dk1"/>
                </a:solidFill>
                <a:latin typeface="Lexend Light"/>
                <a:ea typeface="Lexend Light"/>
                <a:cs typeface="Lexend Light"/>
                <a:sym typeface="Lexend Light"/>
              </a:rPr>
              <a:t>Time</a:t>
            </a:r>
            <a:endParaRPr sz="1300" dirty="0">
              <a:solidFill>
                <a:schemeClr val="dk1"/>
              </a:solidFill>
              <a:latin typeface="Lexend Light"/>
              <a:ea typeface="Lexend Light"/>
              <a:cs typeface="Lexend Light"/>
              <a:sym typeface="Lexend Light"/>
            </a:endParaRPr>
          </a:p>
          <a:p>
            <a:pPr marL="914400" lvl="1" indent="-311150" algn="l" rtl="0">
              <a:spcBef>
                <a:spcPts val="1000"/>
              </a:spcBef>
              <a:spcAft>
                <a:spcPts val="0"/>
              </a:spcAft>
              <a:buClr>
                <a:schemeClr val="dk1"/>
              </a:buClr>
              <a:buSzPts val="1300"/>
              <a:buFont typeface="Lexend Light"/>
              <a:buChar char="○"/>
            </a:pPr>
            <a:r>
              <a:rPr lang="en" sz="1300" dirty="0">
                <a:solidFill>
                  <a:schemeClr val="dk1"/>
                </a:solidFill>
                <a:latin typeface="Lexend Light"/>
                <a:ea typeface="Lexend Light"/>
                <a:cs typeface="Lexend Light"/>
                <a:sym typeface="Lexend Light"/>
              </a:rPr>
              <a:t>Relatively low processing power</a:t>
            </a:r>
            <a:endParaRPr sz="1300" dirty="0">
              <a:solidFill>
                <a:schemeClr val="dk1"/>
              </a:solidFill>
              <a:latin typeface="Lexend Light"/>
              <a:ea typeface="Lexend Light"/>
              <a:cs typeface="Lexend Light"/>
              <a:sym typeface="Lexend Light"/>
            </a:endParaRPr>
          </a:p>
          <a:p>
            <a:pPr marL="457200" lvl="0" indent="-317500" algn="l" rtl="0">
              <a:spcBef>
                <a:spcPts val="1000"/>
              </a:spcBef>
              <a:spcAft>
                <a:spcPts val="1000"/>
              </a:spcAft>
              <a:buClr>
                <a:schemeClr val="dk1"/>
              </a:buClr>
              <a:buSzPts val="1400"/>
              <a:buFont typeface="Lexend Light"/>
              <a:buChar char="○"/>
            </a:pPr>
            <a:r>
              <a:rPr lang="en" dirty="0">
                <a:solidFill>
                  <a:schemeClr val="dk1"/>
                </a:solidFill>
                <a:latin typeface="Lexend Light"/>
                <a:ea typeface="Lexend Light"/>
                <a:cs typeface="Lexend Light"/>
                <a:sym typeface="Lexend Light"/>
              </a:rPr>
              <a:t>With more time and resources, model accuracy could continue to be further improved</a:t>
            </a:r>
            <a:endParaRPr dirty="0">
              <a:solidFill>
                <a:schemeClr val="dk1"/>
              </a:solidFill>
              <a:latin typeface="Lexend Light"/>
              <a:ea typeface="Lexend Light"/>
              <a:cs typeface="Lexend Light"/>
              <a:sym typeface="Lexend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1"/>
        <p:cNvGrpSpPr/>
        <p:nvPr/>
      </p:nvGrpSpPr>
      <p:grpSpPr>
        <a:xfrm>
          <a:off x="0" y="0"/>
          <a:ext cx="0" cy="0"/>
          <a:chOff x="0" y="0"/>
          <a:chExt cx="0" cy="0"/>
        </a:xfrm>
      </p:grpSpPr>
      <p:sp>
        <p:nvSpPr>
          <p:cNvPr id="222" name="Google Shape;222;p30"/>
          <p:cNvSpPr txBox="1">
            <a:spLocks noGrp="1"/>
          </p:cNvSpPr>
          <p:nvPr>
            <p:ph type="title"/>
          </p:nvPr>
        </p:nvSpPr>
        <p:spPr>
          <a:xfrm>
            <a:off x="311700" y="662050"/>
            <a:ext cx="8520600" cy="93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6020" b="1">
                <a:solidFill>
                  <a:srgbClr val="FF8E02"/>
                </a:solidFill>
                <a:latin typeface="Comfortaa"/>
                <a:ea typeface="Comfortaa"/>
                <a:cs typeface="Comfortaa"/>
                <a:sym typeface="Comfortaa"/>
              </a:rPr>
              <a:t>Q&amp;A</a:t>
            </a:r>
            <a:endParaRPr sz="6020" b="1">
              <a:solidFill>
                <a:srgbClr val="FF8E02"/>
              </a:solidFill>
              <a:latin typeface="Comfortaa"/>
              <a:ea typeface="Comfortaa"/>
              <a:cs typeface="Comfortaa"/>
              <a:sym typeface="Comfortaa"/>
            </a:endParaRPr>
          </a:p>
        </p:txBody>
      </p:sp>
      <p:sp>
        <p:nvSpPr>
          <p:cNvPr id="223" name="Google Shape;223;p30"/>
          <p:cNvSpPr txBox="1">
            <a:spLocks noGrp="1"/>
          </p:cNvSpPr>
          <p:nvPr>
            <p:ph type="title"/>
          </p:nvPr>
        </p:nvSpPr>
        <p:spPr>
          <a:xfrm>
            <a:off x="311700" y="273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520">
                <a:solidFill>
                  <a:srgbClr val="FF8E02"/>
                </a:solidFill>
                <a:latin typeface="Comfortaa"/>
                <a:ea typeface="Comfortaa"/>
                <a:cs typeface="Comfortaa"/>
                <a:sym typeface="Comfortaa"/>
              </a:rPr>
              <a:t>Thanks for listening!</a:t>
            </a:r>
            <a:endParaRPr sz="2520">
              <a:solidFill>
                <a:srgbClr val="FF8E02"/>
              </a:solidFill>
              <a:latin typeface="Comfortaa"/>
              <a:ea typeface="Comfortaa"/>
              <a:cs typeface="Comfortaa"/>
              <a:sym typeface="Comfortaa"/>
            </a:endParaRPr>
          </a:p>
        </p:txBody>
      </p:sp>
      <p:pic>
        <p:nvPicPr>
          <p:cNvPr id="224" name="Google Shape;224;p30"/>
          <p:cNvPicPr preferRelativeResize="0"/>
          <p:nvPr/>
        </p:nvPicPr>
        <p:blipFill>
          <a:blip r:embed="rId4">
            <a:alphaModFix/>
          </a:blip>
          <a:stretch>
            <a:fillRect/>
          </a:stretch>
        </p:blipFill>
        <p:spPr>
          <a:xfrm>
            <a:off x="3466600" y="1967150"/>
            <a:ext cx="5143500" cy="2571900"/>
          </a:xfrm>
          <a:prstGeom prst="roundRect">
            <a:avLst>
              <a:gd name="adj" fmla="val 12639"/>
            </a:avLst>
          </a:prstGeom>
          <a:noFill/>
          <a:ln>
            <a:noFill/>
          </a:ln>
        </p:spPr>
      </p:pic>
      <p:cxnSp>
        <p:nvCxnSpPr>
          <p:cNvPr id="225" name="Google Shape;225;p30"/>
          <p:cNvCxnSpPr/>
          <p:nvPr/>
        </p:nvCxnSpPr>
        <p:spPr>
          <a:xfrm rot="10800000" flipH="1">
            <a:off x="311700" y="775100"/>
            <a:ext cx="5482500" cy="2100"/>
          </a:xfrm>
          <a:prstGeom prst="straightConnector1">
            <a:avLst/>
          </a:prstGeom>
          <a:noFill/>
          <a:ln w="9525" cap="flat" cmpd="sng">
            <a:solidFill>
              <a:srgbClr val="FF8E02"/>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9"/>
        <p:cNvGrpSpPr/>
        <p:nvPr/>
      </p:nvGrpSpPr>
      <p:grpSpPr>
        <a:xfrm>
          <a:off x="0" y="0"/>
          <a:ext cx="0" cy="0"/>
          <a:chOff x="0" y="0"/>
          <a:chExt cx="0" cy="0"/>
        </a:xfrm>
      </p:grpSpPr>
      <p:sp>
        <p:nvSpPr>
          <p:cNvPr id="230" name="Google Shape;230;p31"/>
          <p:cNvSpPr txBox="1">
            <a:spLocks noGrp="1"/>
          </p:cNvSpPr>
          <p:nvPr>
            <p:ph type="title"/>
          </p:nvPr>
        </p:nvSpPr>
        <p:spPr>
          <a:xfrm>
            <a:off x="311700" y="273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520">
                <a:solidFill>
                  <a:srgbClr val="FF8E02"/>
                </a:solidFill>
                <a:latin typeface="Comfortaa"/>
                <a:ea typeface="Comfortaa"/>
                <a:cs typeface="Comfortaa"/>
                <a:sym typeface="Comfortaa"/>
              </a:rPr>
              <a:t>Activation function</a:t>
            </a:r>
            <a:endParaRPr sz="2520">
              <a:solidFill>
                <a:srgbClr val="FF8E02"/>
              </a:solidFill>
              <a:latin typeface="Comfortaa"/>
              <a:ea typeface="Comfortaa"/>
              <a:cs typeface="Comfortaa"/>
              <a:sym typeface="Comfortaa"/>
            </a:endParaRPr>
          </a:p>
        </p:txBody>
      </p:sp>
      <p:pic>
        <p:nvPicPr>
          <p:cNvPr id="231" name="Google Shape;231;p31"/>
          <p:cNvPicPr preferRelativeResize="0"/>
          <p:nvPr/>
        </p:nvPicPr>
        <p:blipFill>
          <a:blip r:embed="rId4">
            <a:alphaModFix/>
          </a:blip>
          <a:stretch>
            <a:fillRect/>
          </a:stretch>
        </p:blipFill>
        <p:spPr>
          <a:xfrm>
            <a:off x="1170902" y="1079925"/>
            <a:ext cx="3978176" cy="2983650"/>
          </a:xfrm>
          <a:prstGeom prst="rect">
            <a:avLst/>
          </a:prstGeom>
          <a:noFill/>
          <a:ln>
            <a:noFill/>
          </a:ln>
        </p:spPr>
      </p:pic>
      <p:pic>
        <p:nvPicPr>
          <p:cNvPr id="232" name="Google Shape;232;p31"/>
          <p:cNvPicPr preferRelativeResize="0"/>
          <p:nvPr/>
        </p:nvPicPr>
        <p:blipFill>
          <a:blip r:embed="rId5">
            <a:alphaModFix/>
          </a:blip>
          <a:stretch>
            <a:fillRect/>
          </a:stretch>
        </p:blipFill>
        <p:spPr>
          <a:xfrm>
            <a:off x="5345650" y="1052525"/>
            <a:ext cx="3704674" cy="2983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2730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8E02"/>
                </a:solidFill>
                <a:latin typeface="Comfortaa"/>
                <a:ea typeface="Comfortaa"/>
                <a:cs typeface="Comfortaa"/>
                <a:sym typeface="Comfortaa"/>
              </a:rPr>
              <a:t>Introduction</a:t>
            </a:r>
            <a:endParaRPr>
              <a:solidFill>
                <a:srgbClr val="FF8E02"/>
              </a:solidFill>
              <a:latin typeface="Comfortaa"/>
              <a:ea typeface="Comfortaa"/>
              <a:cs typeface="Comfortaa"/>
              <a:sym typeface="Comfortaa"/>
            </a:endParaRPr>
          </a:p>
        </p:txBody>
      </p:sp>
      <p:sp>
        <p:nvSpPr>
          <p:cNvPr id="63" name="Google Shape;63;p14"/>
          <p:cNvSpPr txBox="1">
            <a:spLocks noGrp="1"/>
          </p:cNvSpPr>
          <p:nvPr>
            <p:ph type="body" idx="1"/>
          </p:nvPr>
        </p:nvSpPr>
        <p:spPr>
          <a:xfrm>
            <a:off x="2605800" y="863550"/>
            <a:ext cx="6305700" cy="3416400"/>
          </a:xfrm>
          <a:prstGeom prst="rect">
            <a:avLst/>
          </a:prstGeom>
        </p:spPr>
        <p:txBody>
          <a:bodyPr spcFirstLastPara="1" wrap="square" lIns="91425" tIns="91425" rIns="91425" bIns="91425" anchor="t" anchorCtr="0">
            <a:normAutofit/>
          </a:bodyPr>
          <a:lstStyle/>
          <a:p>
            <a:pPr marL="457200" marR="237743" lvl="0" indent="-330200" algn="l" rtl="0">
              <a:lnSpc>
                <a:spcPct val="115000"/>
              </a:lnSpc>
              <a:spcBef>
                <a:spcPts val="1000"/>
              </a:spcBef>
              <a:spcAft>
                <a:spcPts val="0"/>
              </a:spcAft>
              <a:buClr>
                <a:schemeClr val="dk1"/>
              </a:buClr>
              <a:buSzPts val="1600"/>
              <a:buFont typeface="Lexend Light"/>
              <a:buChar char="○"/>
            </a:pPr>
            <a:r>
              <a:rPr lang="en" sz="1600" dirty="0">
                <a:solidFill>
                  <a:schemeClr val="dk1"/>
                </a:solidFill>
                <a:latin typeface="Lexend Light"/>
                <a:ea typeface="Lexend Light"/>
                <a:cs typeface="Lexend Light"/>
                <a:sym typeface="Lexend Light"/>
              </a:rPr>
              <a:t>Emotion recognition is the field of identifying distinct human emotions - usually through facial expressions. </a:t>
            </a:r>
            <a:endParaRPr sz="1600" dirty="0">
              <a:solidFill>
                <a:schemeClr val="dk1"/>
              </a:solidFill>
              <a:latin typeface="Lexend Light"/>
              <a:ea typeface="Lexend Light"/>
              <a:cs typeface="Lexend Light"/>
              <a:sym typeface="Lexend Light"/>
            </a:endParaRPr>
          </a:p>
          <a:p>
            <a:pPr marL="457200" marR="237743" lvl="0" indent="-330200" algn="l" rtl="0">
              <a:lnSpc>
                <a:spcPct val="115000"/>
              </a:lnSpc>
              <a:spcBef>
                <a:spcPts val="1000"/>
              </a:spcBef>
              <a:spcAft>
                <a:spcPts val="0"/>
              </a:spcAft>
              <a:buClr>
                <a:schemeClr val="dk1"/>
              </a:buClr>
              <a:buSzPts val="1600"/>
              <a:buFont typeface="Lexend Light"/>
              <a:buChar char="○"/>
            </a:pPr>
            <a:r>
              <a:rPr lang="en" sz="1600" dirty="0">
                <a:solidFill>
                  <a:schemeClr val="dk1"/>
                </a:solidFill>
                <a:latin typeface="Lexend Light"/>
                <a:ea typeface="Lexend Light"/>
                <a:cs typeface="Lexend Light"/>
                <a:sym typeface="Lexend Light"/>
              </a:rPr>
              <a:t>Humans are innately skilled at this, but even we struggle sometimes.</a:t>
            </a:r>
            <a:endParaRPr sz="1600" dirty="0">
              <a:solidFill>
                <a:schemeClr val="dk1"/>
              </a:solidFill>
              <a:latin typeface="Lexend Light"/>
              <a:ea typeface="Lexend Light"/>
              <a:cs typeface="Lexend Light"/>
              <a:sym typeface="Lexend Light"/>
            </a:endParaRPr>
          </a:p>
          <a:p>
            <a:pPr marL="457200" marR="237743" lvl="0" indent="-330200" algn="l" rtl="0">
              <a:lnSpc>
                <a:spcPct val="115000"/>
              </a:lnSpc>
              <a:spcBef>
                <a:spcPts val="1000"/>
              </a:spcBef>
              <a:spcAft>
                <a:spcPts val="1000"/>
              </a:spcAft>
              <a:buClr>
                <a:schemeClr val="dk1"/>
              </a:buClr>
              <a:buSzPts val="1600"/>
              <a:buFont typeface="Lexend Light"/>
              <a:buChar char="○"/>
            </a:pPr>
            <a:r>
              <a:rPr lang="en" sz="1600" dirty="0">
                <a:solidFill>
                  <a:srgbClr val="FF8E02"/>
                </a:solidFill>
                <a:latin typeface="Lexend Light"/>
                <a:ea typeface="Lexend Light"/>
                <a:cs typeface="Lexend Light"/>
                <a:sym typeface="Lexend Light"/>
              </a:rPr>
              <a:t>Goal:</a:t>
            </a:r>
            <a:r>
              <a:rPr lang="en" sz="1600" dirty="0">
                <a:solidFill>
                  <a:schemeClr val="dk1"/>
                </a:solidFill>
                <a:latin typeface="Lexend Light"/>
                <a:ea typeface="Lexend Light"/>
                <a:cs typeface="Lexend Light"/>
                <a:sym typeface="Lexend Light"/>
              </a:rPr>
              <a:t> Create a machine learning model capable of classifying a person’s emotion based on their facial expression.</a:t>
            </a:r>
            <a:endParaRPr sz="1600" dirty="0">
              <a:latin typeface="Lexend Light"/>
              <a:ea typeface="Lexend Light"/>
              <a:cs typeface="Lexend Light"/>
              <a:sym typeface="Lexend Light"/>
            </a:endParaRPr>
          </a:p>
        </p:txBody>
      </p:sp>
      <p:pic>
        <p:nvPicPr>
          <p:cNvPr id="64" name="Google Shape;64;p14"/>
          <p:cNvPicPr preferRelativeResize="0"/>
          <p:nvPr/>
        </p:nvPicPr>
        <p:blipFill>
          <a:blip r:embed="rId4">
            <a:alphaModFix/>
          </a:blip>
          <a:stretch>
            <a:fillRect/>
          </a:stretch>
        </p:blipFill>
        <p:spPr>
          <a:xfrm>
            <a:off x="3653075" y="2985575"/>
            <a:ext cx="3442250" cy="22305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6"/>
        <p:cNvGrpSpPr/>
        <p:nvPr/>
      </p:nvGrpSpPr>
      <p:grpSpPr>
        <a:xfrm>
          <a:off x="0" y="0"/>
          <a:ext cx="0" cy="0"/>
          <a:chOff x="0" y="0"/>
          <a:chExt cx="0" cy="0"/>
        </a:xfrm>
      </p:grpSpPr>
      <p:sp>
        <p:nvSpPr>
          <p:cNvPr id="237" name="Google Shape;237;p32"/>
          <p:cNvSpPr txBox="1">
            <a:spLocks noGrp="1"/>
          </p:cNvSpPr>
          <p:nvPr>
            <p:ph type="title"/>
          </p:nvPr>
        </p:nvSpPr>
        <p:spPr>
          <a:xfrm>
            <a:off x="311700" y="273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520">
                <a:solidFill>
                  <a:srgbClr val="FF8E02"/>
                </a:solidFill>
                <a:latin typeface="Comfortaa"/>
                <a:ea typeface="Comfortaa"/>
                <a:cs typeface="Comfortaa"/>
                <a:sym typeface="Comfortaa"/>
              </a:rPr>
              <a:t>Top 3 categorical accuracy of emotion model</a:t>
            </a:r>
            <a:endParaRPr sz="2520">
              <a:solidFill>
                <a:srgbClr val="FF8E02"/>
              </a:solidFill>
              <a:latin typeface="Comfortaa"/>
              <a:ea typeface="Comfortaa"/>
              <a:cs typeface="Comfortaa"/>
              <a:sym typeface="Comfortaa"/>
            </a:endParaRPr>
          </a:p>
        </p:txBody>
      </p:sp>
      <p:pic>
        <p:nvPicPr>
          <p:cNvPr id="238" name="Google Shape;238;p32"/>
          <p:cNvPicPr preferRelativeResize="0"/>
          <p:nvPr/>
        </p:nvPicPr>
        <p:blipFill>
          <a:blip r:embed="rId4">
            <a:alphaModFix/>
          </a:blip>
          <a:stretch>
            <a:fillRect/>
          </a:stretch>
        </p:blipFill>
        <p:spPr>
          <a:xfrm>
            <a:off x="1043225" y="845750"/>
            <a:ext cx="7789063" cy="39929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0" y="252625"/>
            <a:ext cx="5831100" cy="572700"/>
          </a:xfrm>
          <a:prstGeom prst="rect">
            <a:avLst/>
          </a:prstGeom>
        </p:spPr>
        <p:txBody>
          <a:bodyPr spcFirstLastPara="1" wrap="square" lIns="91425" tIns="91425" rIns="91425" bIns="91425" anchor="t" anchorCtr="0">
            <a:noAutofit/>
          </a:bodyPr>
          <a:lstStyle/>
          <a:p>
            <a:pPr marL="0" lvl="0" indent="457200" algn="l" rtl="0">
              <a:spcBef>
                <a:spcPts val="0"/>
              </a:spcBef>
              <a:spcAft>
                <a:spcPts val="0"/>
              </a:spcAft>
              <a:buSzPts val="990"/>
              <a:buNone/>
            </a:pPr>
            <a:r>
              <a:rPr lang="en" sz="3020">
                <a:solidFill>
                  <a:srgbClr val="FF8E02"/>
                </a:solidFill>
                <a:latin typeface="Comfortaa"/>
                <a:ea typeface="Comfortaa"/>
                <a:cs typeface="Comfortaa"/>
                <a:sym typeface="Comfortaa"/>
              </a:rPr>
              <a:t>Overview</a:t>
            </a:r>
            <a:endParaRPr sz="3020">
              <a:solidFill>
                <a:srgbClr val="FF8E02"/>
              </a:solidFill>
              <a:latin typeface="Comfortaa"/>
              <a:ea typeface="Comfortaa"/>
              <a:cs typeface="Comfortaa"/>
              <a:sym typeface="Comfortaa"/>
            </a:endParaRPr>
          </a:p>
        </p:txBody>
      </p:sp>
      <p:sp>
        <p:nvSpPr>
          <p:cNvPr id="70" name="Google Shape;70;p15"/>
          <p:cNvSpPr txBox="1"/>
          <p:nvPr/>
        </p:nvSpPr>
        <p:spPr>
          <a:xfrm>
            <a:off x="3692550" y="735875"/>
            <a:ext cx="3719400" cy="4180500"/>
          </a:xfrm>
          <a:prstGeom prst="rect">
            <a:avLst/>
          </a:prstGeom>
          <a:noFill/>
          <a:ln>
            <a:noFill/>
          </a:ln>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en" sz="2100">
                <a:solidFill>
                  <a:schemeClr val="dk1"/>
                </a:solidFill>
                <a:latin typeface="Lexend Light"/>
                <a:ea typeface="Lexend Light"/>
                <a:cs typeface="Lexend Light"/>
                <a:sym typeface="Lexend Light"/>
              </a:rPr>
              <a:t>Data Collection</a:t>
            </a:r>
            <a:endParaRPr sz="2100">
              <a:solidFill>
                <a:schemeClr val="dk1"/>
              </a:solidFill>
              <a:latin typeface="Lexend Light"/>
              <a:ea typeface="Lexend Light"/>
              <a:cs typeface="Lexend Light"/>
              <a:sym typeface="Lexend Light"/>
            </a:endParaRPr>
          </a:p>
          <a:p>
            <a:pPr marL="0" lvl="0" indent="0" algn="l" rtl="0">
              <a:lnSpc>
                <a:spcPct val="125000"/>
              </a:lnSpc>
              <a:spcBef>
                <a:spcPts val="1200"/>
              </a:spcBef>
              <a:spcAft>
                <a:spcPts val="0"/>
              </a:spcAft>
              <a:buNone/>
            </a:pPr>
            <a:endParaRPr>
              <a:solidFill>
                <a:schemeClr val="dk1"/>
              </a:solidFill>
              <a:latin typeface="Lexend Light"/>
              <a:ea typeface="Lexend Light"/>
              <a:cs typeface="Lexend Light"/>
              <a:sym typeface="Lexend Light"/>
            </a:endParaRPr>
          </a:p>
          <a:p>
            <a:pPr marL="0" lvl="0" indent="0" algn="l" rtl="0">
              <a:lnSpc>
                <a:spcPct val="125000"/>
              </a:lnSpc>
              <a:spcBef>
                <a:spcPts val="1200"/>
              </a:spcBef>
              <a:spcAft>
                <a:spcPts val="0"/>
              </a:spcAft>
              <a:buNone/>
            </a:pPr>
            <a:r>
              <a:rPr lang="en" sz="2100">
                <a:solidFill>
                  <a:schemeClr val="dk1"/>
                </a:solidFill>
                <a:latin typeface="Lexend Light"/>
                <a:ea typeface="Lexend Light"/>
                <a:cs typeface="Lexend Light"/>
                <a:sym typeface="Lexend Light"/>
              </a:rPr>
              <a:t>ETL Process</a:t>
            </a:r>
            <a:endParaRPr sz="2100">
              <a:solidFill>
                <a:schemeClr val="dk1"/>
              </a:solidFill>
              <a:latin typeface="Lexend Light"/>
              <a:ea typeface="Lexend Light"/>
              <a:cs typeface="Lexend Light"/>
              <a:sym typeface="Lexend Light"/>
            </a:endParaRPr>
          </a:p>
          <a:p>
            <a:pPr marL="0" lvl="0" indent="0" algn="l" rtl="0">
              <a:lnSpc>
                <a:spcPct val="125000"/>
              </a:lnSpc>
              <a:spcBef>
                <a:spcPts val="1200"/>
              </a:spcBef>
              <a:spcAft>
                <a:spcPts val="0"/>
              </a:spcAft>
              <a:buNone/>
            </a:pPr>
            <a:endParaRPr sz="2400">
              <a:solidFill>
                <a:schemeClr val="dk1"/>
              </a:solidFill>
              <a:latin typeface="Lexend Light"/>
              <a:ea typeface="Lexend Light"/>
              <a:cs typeface="Lexend Light"/>
              <a:sym typeface="Lexend Light"/>
            </a:endParaRPr>
          </a:p>
          <a:p>
            <a:pPr marL="0" lvl="0" indent="0" algn="l" rtl="0">
              <a:lnSpc>
                <a:spcPct val="125000"/>
              </a:lnSpc>
              <a:spcBef>
                <a:spcPts val="1200"/>
              </a:spcBef>
              <a:spcAft>
                <a:spcPts val="0"/>
              </a:spcAft>
              <a:buNone/>
            </a:pPr>
            <a:r>
              <a:rPr lang="en" sz="2100">
                <a:solidFill>
                  <a:schemeClr val="dk1"/>
                </a:solidFill>
                <a:latin typeface="Lexend Light"/>
                <a:ea typeface="Lexend Light"/>
                <a:cs typeface="Lexend Light"/>
                <a:sym typeface="Lexend Light"/>
              </a:rPr>
              <a:t>Train the Model</a:t>
            </a:r>
            <a:endParaRPr sz="2100">
              <a:solidFill>
                <a:schemeClr val="dk1"/>
              </a:solidFill>
              <a:latin typeface="Lexend Light"/>
              <a:ea typeface="Lexend Light"/>
              <a:cs typeface="Lexend Light"/>
              <a:sym typeface="Lexend Light"/>
            </a:endParaRPr>
          </a:p>
          <a:p>
            <a:pPr marL="0" lvl="0" indent="0" algn="l" rtl="0">
              <a:lnSpc>
                <a:spcPct val="125000"/>
              </a:lnSpc>
              <a:spcBef>
                <a:spcPts val="1200"/>
              </a:spcBef>
              <a:spcAft>
                <a:spcPts val="0"/>
              </a:spcAft>
              <a:buNone/>
            </a:pPr>
            <a:endParaRPr sz="2400">
              <a:solidFill>
                <a:schemeClr val="dk1"/>
              </a:solidFill>
              <a:latin typeface="Lexend Light"/>
              <a:ea typeface="Lexend Light"/>
              <a:cs typeface="Lexend Light"/>
              <a:sym typeface="Lexend Light"/>
            </a:endParaRPr>
          </a:p>
          <a:p>
            <a:pPr marL="0" lvl="0" indent="0" algn="l" rtl="0">
              <a:lnSpc>
                <a:spcPct val="125000"/>
              </a:lnSpc>
              <a:spcBef>
                <a:spcPts val="1200"/>
              </a:spcBef>
              <a:spcAft>
                <a:spcPts val="1200"/>
              </a:spcAft>
              <a:buNone/>
            </a:pPr>
            <a:r>
              <a:rPr lang="en" sz="2100">
                <a:solidFill>
                  <a:schemeClr val="dk1"/>
                </a:solidFill>
                <a:latin typeface="Lexend Light"/>
                <a:ea typeface="Lexend Light"/>
                <a:cs typeface="Lexend Light"/>
                <a:sym typeface="Lexend Light"/>
              </a:rPr>
              <a:t>Test the Model</a:t>
            </a:r>
            <a:endParaRPr sz="2100">
              <a:solidFill>
                <a:schemeClr val="dk2"/>
              </a:solidFill>
              <a:latin typeface="Lexend Light"/>
              <a:ea typeface="Lexend Light"/>
              <a:cs typeface="Lexend Light"/>
              <a:sym typeface="Lexend Light"/>
            </a:endParaRPr>
          </a:p>
        </p:txBody>
      </p:sp>
      <p:pic>
        <p:nvPicPr>
          <p:cNvPr id="71" name="Google Shape;71;p15"/>
          <p:cNvPicPr preferRelativeResize="0"/>
          <p:nvPr/>
        </p:nvPicPr>
        <p:blipFill>
          <a:blip r:embed="rId4">
            <a:alphaModFix/>
          </a:blip>
          <a:stretch>
            <a:fillRect/>
          </a:stretch>
        </p:blipFill>
        <p:spPr>
          <a:xfrm>
            <a:off x="6076425" y="825325"/>
            <a:ext cx="2933700" cy="3708900"/>
          </a:xfrm>
          <a:prstGeom prst="roundRect">
            <a:avLst>
              <a:gd name="adj" fmla="val 16667"/>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11700" y="273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520">
                <a:solidFill>
                  <a:srgbClr val="FF8E02"/>
                </a:solidFill>
                <a:latin typeface="Comfortaa"/>
                <a:ea typeface="Comfortaa"/>
                <a:cs typeface="Comfortaa"/>
                <a:sym typeface="Comfortaa"/>
              </a:rPr>
              <a:t>Dataset</a:t>
            </a:r>
            <a:endParaRPr sz="2520">
              <a:solidFill>
                <a:srgbClr val="FF8E02"/>
              </a:solidFill>
              <a:latin typeface="Comfortaa"/>
              <a:ea typeface="Comfortaa"/>
              <a:cs typeface="Comfortaa"/>
              <a:sym typeface="Comfortaa"/>
            </a:endParaRPr>
          </a:p>
        </p:txBody>
      </p:sp>
      <p:sp>
        <p:nvSpPr>
          <p:cNvPr id="77" name="Google Shape;77;p16"/>
          <p:cNvSpPr txBox="1">
            <a:spLocks noGrp="1"/>
          </p:cNvSpPr>
          <p:nvPr>
            <p:ph type="body" idx="1"/>
          </p:nvPr>
        </p:nvSpPr>
        <p:spPr>
          <a:xfrm>
            <a:off x="2195475" y="993575"/>
            <a:ext cx="6948600" cy="3416400"/>
          </a:xfrm>
          <a:prstGeom prst="rect">
            <a:avLst/>
          </a:prstGeom>
        </p:spPr>
        <p:txBody>
          <a:bodyPr spcFirstLastPara="1" wrap="square" lIns="91425" tIns="91425" rIns="91425" bIns="91425" anchor="t" anchorCtr="0">
            <a:normAutofit/>
          </a:bodyPr>
          <a:lstStyle/>
          <a:p>
            <a:pPr marL="457200" marR="237743" lvl="0" indent="-342900" algn="l" rtl="0">
              <a:lnSpc>
                <a:spcPct val="115000"/>
              </a:lnSpc>
              <a:spcBef>
                <a:spcPts val="1000"/>
              </a:spcBef>
              <a:spcAft>
                <a:spcPts val="0"/>
              </a:spcAft>
              <a:buClr>
                <a:schemeClr val="dk1"/>
              </a:buClr>
              <a:buSzPts val="1800"/>
              <a:buFont typeface="Lexend Light"/>
              <a:buChar char="○"/>
            </a:pPr>
            <a:r>
              <a:rPr lang="en" sz="1600" dirty="0">
                <a:solidFill>
                  <a:schemeClr val="dk1"/>
                </a:solidFill>
                <a:latin typeface="Lexend Light"/>
                <a:ea typeface="Lexend Light"/>
                <a:cs typeface="Lexend Light"/>
                <a:sym typeface="Lexend Light"/>
              </a:rPr>
              <a:t>Consists of 27,000 48×48 grayscale images of faces, categorized by facial expression into seven categories:</a:t>
            </a:r>
            <a:endParaRPr dirty="0">
              <a:solidFill>
                <a:schemeClr val="dk1"/>
              </a:solidFill>
              <a:latin typeface="Lexend Light"/>
              <a:ea typeface="Lexend Light"/>
              <a:cs typeface="Lexend Light"/>
              <a:sym typeface="Lexend Light"/>
            </a:endParaRPr>
          </a:p>
          <a:p>
            <a:pPr marL="914400" marR="237743" lvl="1" indent="-323850" algn="l" rtl="0">
              <a:lnSpc>
                <a:spcPct val="115000"/>
              </a:lnSpc>
              <a:spcBef>
                <a:spcPts val="1000"/>
              </a:spcBef>
              <a:spcAft>
                <a:spcPts val="1000"/>
              </a:spcAft>
              <a:buClr>
                <a:schemeClr val="dk1"/>
              </a:buClr>
              <a:buSzPts val="1500"/>
              <a:buFont typeface="Lexend Light"/>
              <a:buChar char="○"/>
            </a:pPr>
            <a:r>
              <a:rPr lang="en" sz="1500" dirty="0">
                <a:solidFill>
                  <a:schemeClr val="dk1"/>
                </a:solidFill>
                <a:latin typeface="Lexend Light"/>
                <a:ea typeface="Lexend Light"/>
                <a:cs typeface="Lexend Light"/>
                <a:sym typeface="Lexend Light"/>
              </a:rPr>
              <a:t>Anger, disgust, fear, happiness, neutrality, sadness, and surprise.</a:t>
            </a:r>
            <a:endParaRPr sz="1200" dirty="0">
              <a:solidFill>
                <a:schemeClr val="dk1"/>
              </a:solidFill>
              <a:latin typeface="Lexend Light"/>
              <a:ea typeface="Lexend Light"/>
              <a:cs typeface="Lexend Light"/>
              <a:sym typeface="Lexend Light"/>
            </a:endParaRPr>
          </a:p>
        </p:txBody>
      </p:sp>
      <p:grpSp>
        <p:nvGrpSpPr>
          <p:cNvPr id="78" name="Google Shape;78;p16"/>
          <p:cNvGrpSpPr/>
          <p:nvPr/>
        </p:nvGrpSpPr>
        <p:grpSpPr>
          <a:xfrm>
            <a:off x="3545250" y="2729550"/>
            <a:ext cx="4249050" cy="2042500"/>
            <a:chOff x="2277700" y="2638825"/>
            <a:chExt cx="4249050" cy="2042500"/>
          </a:xfrm>
        </p:grpSpPr>
        <p:pic>
          <p:nvPicPr>
            <p:cNvPr id="79" name="Google Shape;79;p16"/>
            <p:cNvPicPr preferRelativeResize="0"/>
            <p:nvPr/>
          </p:nvPicPr>
          <p:blipFill>
            <a:blip r:embed="rId4">
              <a:alphaModFix/>
            </a:blip>
            <a:stretch>
              <a:fillRect/>
            </a:stretch>
          </p:blipFill>
          <p:spPr>
            <a:xfrm>
              <a:off x="2277700" y="2638825"/>
              <a:ext cx="894525" cy="894525"/>
            </a:xfrm>
            <a:prstGeom prst="rect">
              <a:avLst/>
            </a:prstGeom>
            <a:noFill/>
            <a:ln>
              <a:noFill/>
            </a:ln>
          </p:spPr>
        </p:pic>
        <p:pic>
          <p:nvPicPr>
            <p:cNvPr id="80" name="Google Shape;80;p16"/>
            <p:cNvPicPr preferRelativeResize="0"/>
            <p:nvPr/>
          </p:nvPicPr>
          <p:blipFill>
            <a:blip r:embed="rId5">
              <a:alphaModFix/>
            </a:blip>
            <a:stretch>
              <a:fillRect/>
            </a:stretch>
          </p:blipFill>
          <p:spPr>
            <a:xfrm>
              <a:off x="2277700" y="3786800"/>
              <a:ext cx="894525" cy="894525"/>
            </a:xfrm>
            <a:prstGeom prst="rect">
              <a:avLst/>
            </a:prstGeom>
            <a:noFill/>
            <a:ln>
              <a:noFill/>
            </a:ln>
          </p:spPr>
        </p:pic>
        <p:pic>
          <p:nvPicPr>
            <p:cNvPr id="81" name="Google Shape;81;p16"/>
            <p:cNvPicPr preferRelativeResize="0"/>
            <p:nvPr/>
          </p:nvPicPr>
          <p:blipFill>
            <a:blip r:embed="rId6">
              <a:alphaModFix/>
            </a:blip>
            <a:stretch>
              <a:fillRect/>
            </a:stretch>
          </p:blipFill>
          <p:spPr>
            <a:xfrm>
              <a:off x="3395875" y="2638825"/>
              <a:ext cx="894525" cy="894525"/>
            </a:xfrm>
            <a:prstGeom prst="rect">
              <a:avLst/>
            </a:prstGeom>
            <a:noFill/>
            <a:ln>
              <a:noFill/>
            </a:ln>
          </p:spPr>
        </p:pic>
        <p:pic>
          <p:nvPicPr>
            <p:cNvPr id="82" name="Google Shape;82;p16"/>
            <p:cNvPicPr preferRelativeResize="0"/>
            <p:nvPr/>
          </p:nvPicPr>
          <p:blipFill>
            <a:blip r:embed="rId7">
              <a:alphaModFix/>
            </a:blip>
            <a:stretch>
              <a:fillRect/>
            </a:stretch>
          </p:blipFill>
          <p:spPr>
            <a:xfrm>
              <a:off x="4514050" y="2638825"/>
              <a:ext cx="894525" cy="894525"/>
            </a:xfrm>
            <a:prstGeom prst="rect">
              <a:avLst/>
            </a:prstGeom>
            <a:noFill/>
            <a:ln>
              <a:noFill/>
            </a:ln>
          </p:spPr>
        </p:pic>
        <p:pic>
          <p:nvPicPr>
            <p:cNvPr id="83" name="Google Shape;83;p16"/>
            <p:cNvPicPr preferRelativeResize="0"/>
            <p:nvPr/>
          </p:nvPicPr>
          <p:blipFill>
            <a:blip r:embed="rId8">
              <a:alphaModFix/>
            </a:blip>
            <a:stretch>
              <a:fillRect/>
            </a:stretch>
          </p:blipFill>
          <p:spPr>
            <a:xfrm>
              <a:off x="5632225" y="2638825"/>
              <a:ext cx="894525" cy="894525"/>
            </a:xfrm>
            <a:prstGeom prst="rect">
              <a:avLst/>
            </a:prstGeom>
            <a:noFill/>
            <a:ln>
              <a:noFill/>
            </a:ln>
          </p:spPr>
        </p:pic>
        <p:pic>
          <p:nvPicPr>
            <p:cNvPr id="84" name="Google Shape;84;p16"/>
            <p:cNvPicPr preferRelativeResize="0"/>
            <p:nvPr/>
          </p:nvPicPr>
          <p:blipFill>
            <a:blip r:embed="rId9">
              <a:alphaModFix/>
            </a:blip>
            <a:stretch>
              <a:fillRect/>
            </a:stretch>
          </p:blipFill>
          <p:spPr>
            <a:xfrm>
              <a:off x="3395875" y="3786800"/>
              <a:ext cx="894525" cy="894525"/>
            </a:xfrm>
            <a:prstGeom prst="rect">
              <a:avLst/>
            </a:prstGeom>
            <a:noFill/>
            <a:ln>
              <a:noFill/>
            </a:ln>
          </p:spPr>
        </p:pic>
        <p:pic>
          <p:nvPicPr>
            <p:cNvPr id="85" name="Google Shape;85;p16"/>
            <p:cNvPicPr preferRelativeResize="0"/>
            <p:nvPr/>
          </p:nvPicPr>
          <p:blipFill>
            <a:blip r:embed="rId10">
              <a:alphaModFix/>
            </a:blip>
            <a:stretch>
              <a:fillRect/>
            </a:stretch>
          </p:blipFill>
          <p:spPr>
            <a:xfrm>
              <a:off x="4514050" y="3786800"/>
              <a:ext cx="894525" cy="894525"/>
            </a:xfrm>
            <a:prstGeom prst="rect">
              <a:avLst/>
            </a:prstGeom>
            <a:noFill/>
            <a:ln>
              <a:noFill/>
            </a:ln>
          </p:spPr>
        </p:pic>
        <p:pic>
          <p:nvPicPr>
            <p:cNvPr id="86" name="Google Shape;86;p16"/>
            <p:cNvPicPr preferRelativeResize="0"/>
            <p:nvPr/>
          </p:nvPicPr>
          <p:blipFill>
            <a:blip r:embed="rId11">
              <a:alphaModFix/>
            </a:blip>
            <a:stretch>
              <a:fillRect/>
            </a:stretch>
          </p:blipFill>
          <p:spPr>
            <a:xfrm>
              <a:off x="5632225" y="3786800"/>
              <a:ext cx="894525" cy="894525"/>
            </a:xfrm>
            <a:prstGeom prst="rect">
              <a:avLst/>
            </a:prstGeom>
            <a:noFill/>
            <a:ln>
              <a:noFill/>
            </a:ln>
          </p:spPr>
        </p:pic>
      </p:grpSp>
      <p:sp>
        <p:nvSpPr>
          <p:cNvPr id="87" name="Google Shape;87;p16"/>
          <p:cNvSpPr txBox="1"/>
          <p:nvPr/>
        </p:nvSpPr>
        <p:spPr>
          <a:xfrm>
            <a:off x="-59475" y="4672050"/>
            <a:ext cx="8562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latin typeface="Lexend ExtraLight"/>
                <a:ea typeface="Lexend ExtraLight"/>
                <a:cs typeface="Lexend ExtraLight"/>
                <a:sym typeface="Lexend ExtraLight"/>
              </a:rPr>
              <a:t>Sources:</a:t>
            </a:r>
            <a:endParaRPr sz="800">
              <a:solidFill>
                <a:schemeClr val="dk1"/>
              </a:solidFill>
              <a:latin typeface="Lexend ExtraLight"/>
              <a:ea typeface="Lexend ExtraLight"/>
              <a:cs typeface="Lexend ExtraLight"/>
              <a:sym typeface="Lexend ExtraLight"/>
            </a:endParaRPr>
          </a:p>
          <a:p>
            <a:pPr marL="0" lvl="0" indent="0" algn="l" rtl="0">
              <a:spcBef>
                <a:spcPts val="0"/>
              </a:spcBef>
              <a:spcAft>
                <a:spcPts val="0"/>
              </a:spcAft>
              <a:buNone/>
            </a:pPr>
            <a:r>
              <a:rPr lang="en" sz="800">
                <a:solidFill>
                  <a:schemeClr val="dk1"/>
                </a:solidFill>
                <a:latin typeface="Lexend ExtraLight"/>
                <a:ea typeface="Lexend ExtraLight"/>
                <a:cs typeface="Lexend ExtraLight"/>
                <a:sym typeface="Lexend ExtraLight"/>
              </a:rPr>
              <a:t>https://www.kaggle.com/datasets/sudarshanvaidya/random-images-for-face-emotion-recognition</a:t>
            </a:r>
            <a:endParaRPr sz="800">
              <a:solidFill>
                <a:schemeClr val="dk1"/>
              </a:solidFill>
              <a:latin typeface="Lexend ExtraLight"/>
              <a:ea typeface="Lexend ExtraLight"/>
              <a:cs typeface="Lexend ExtraLight"/>
              <a:sym typeface="Lexend ExtraLight"/>
            </a:endParaRPr>
          </a:p>
          <a:p>
            <a:pPr marL="0" lvl="0" indent="0" algn="l" rtl="0">
              <a:spcBef>
                <a:spcPts val="0"/>
              </a:spcBef>
              <a:spcAft>
                <a:spcPts val="0"/>
              </a:spcAft>
              <a:buNone/>
            </a:pPr>
            <a:r>
              <a:rPr lang="en" sz="800">
                <a:solidFill>
                  <a:schemeClr val="dk1"/>
                </a:solidFill>
                <a:latin typeface="Lexend ExtraLight"/>
                <a:ea typeface="Lexend ExtraLight"/>
                <a:cs typeface="Lexend ExtraLight"/>
                <a:sym typeface="Lexend ExtraLight"/>
              </a:rPr>
              <a:t>https://www.kaggle.com/datasets/jonathanoheix/face-expression-recognition-dataset </a:t>
            </a:r>
            <a:endParaRPr sz="800">
              <a:solidFill>
                <a:schemeClr val="dk1"/>
              </a:solidFill>
              <a:latin typeface="Lexend ExtraLight"/>
              <a:ea typeface="Lexend ExtraLight"/>
              <a:cs typeface="Lexend ExtraLight"/>
              <a:sym typeface="Lexend Extra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311700" y="273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520">
                <a:solidFill>
                  <a:srgbClr val="FF8E02"/>
                </a:solidFill>
                <a:latin typeface="Comfortaa"/>
                <a:ea typeface="Comfortaa"/>
                <a:cs typeface="Comfortaa"/>
                <a:sym typeface="Comfortaa"/>
              </a:rPr>
              <a:t>Human Face Recognition</a:t>
            </a:r>
            <a:endParaRPr sz="2520">
              <a:solidFill>
                <a:srgbClr val="FF8E02"/>
              </a:solidFill>
              <a:latin typeface="Comfortaa"/>
              <a:ea typeface="Comfortaa"/>
              <a:cs typeface="Comfortaa"/>
              <a:sym typeface="Comfortaa"/>
            </a:endParaRPr>
          </a:p>
        </p:txBody>
      </p:sp>
      <p:sp>
        <p:nvSpPr>
          <p:cNvPr id="93" name="Google Shape;93;p17"/>
          <p:cNvSpPr txBox="1">
            <a:spLocks noGrp="1"/>
          </p:cNvSpPr>
          <p:nvPr>
            <p:ph type="body" idx="1"/>
          </p:nvPr>
        </p:nvSpPr>
        <p:spPr>
          <a:xfrm>
            <a:off x="2237700" y="1102175"/>
            <a:ext cx="6594600" cy="3416400"/>
          </a:xfrm>
          <a:prstGeom prst="rect">
            <a:avLst/>
          </a:prstGeom>
        </p:spPr>
        <p:txBody>
          <a:bodyPr spcFirstLastPara="1" wrap="square" lIns="91425" tIns="91425" rIns="91425" bIns="91425" anchor="t" anchorCtr="0">
            <a:normAutofit/>
          </a:bodyPr>
          <a:lstStyle/>
          <a:p>
            <a:pPr marL="457200" marR="237743" lvl="0" indent="-342900" algn="l" rtl="0">
              <a:lnSpc>
                <a:spcPct val="115000"/>
              </a:lnSpc>
              <a:spcBef>
                <a:spcPts val="1000"/>
              </a:spcBef>
              <a:spcAft>
                <a:spcPts val="0"/>
              </a:spcAft>
              <a:buClr>
                <a:schemeClr val="dk1"/>
              </a:buClr>
              <a:buSzPts val="1800"/>
              <a:buFont typeface="Lexend Light"/>
              <a:buChar char="○"/>
            </a:pPr>
            <a:r>
              <a:rPr lang="en" sz="1600" dirty="0">
                <a:solidFill>
                  <a:schemeClr val="dk1"/>
                </a:solidFill>
                <a:latin typeface="Lexend Light"/>
                <a:ea typeface="Lexend Light"/>
                <a:cs typeface="Lexend Light"/>
                <a:sym typeface="Lexend Light"/>
              </a:rPr>
              <a:t>An </a:t>
            </a:r>
            <a:r>
              <a:rPr lang="en" sz="1600" dirty="0">
                <a:solidFill>
                  <a:srgbClr val="FF8E02"/>
                </a:solidFill>
                <a:latin typeface="Lexend Light"/>
                <a:ea typeface="Lexend Light"/>
                <a:cs typeface="Lexend Light"/>
                <a:sym typeface="Lexend Light"/>
              </a:rPr>
              <a:t>additional model</a:t>
            </a:r>
            <a:r>
              <a:rPr lang="en" sz="1600" dirty="0">
                <a:solidFill>
                  <a:schemeClr val="dk1"/>
                </a:solidFill>
                <a:latin typeface="Lexend Light"/>
                <a:ea typeface="Lexend Light"/>
                <a:cs typeface="Lexend Light"/>
                <a:sym typeface="Lexend Light"/>
              </a:rPr>
              <a:t> for determining if a face is human or not.</a:t>
            </a:r>
            <a:endParaRPr dirty="0">
              <a:solidFill>
                <a:schemeClr val="dk1"/>
              </a:solidFill>
              <a:latin typeface="Lexend Light"/>
              <a:ea typeface="Lexend Light"/>
              <a:cs typeface="Lexend Light"/>
              <a:sym typeface="Lexend Light"/>
            </a:endParaRPr>
          </a:p>
          <a:p>
            <a:pPr marL="914400" marR="237743" lvl="1" indent="-323850" algn="l" rtl="0">
              <a:lnSpc>
                <a:spcPct val="115000"/>
              </a:lnSpc>
              <a:spcBef>
                <a:spcPts val="1000"/>
              </a:spcBef>
              <a:spcAft>
                <a:spcPts val="1000"/>
              </a:spcAft>
              <a:buClr>
                <a:schemeClr val="dk1"/>
              </a:buClr>
              <a:buSzPts val="1500"/>
              <a:buFont typeface="Lexend Light"/>
              <a:buChar char="○"/>
            </a:pPr>
            <a:r>
              <a:rPr lang="en" sz="1500" dirty="0">
                <a:solidFill>
                  <a:schemeClr val="dk1"/>
                </a:solidFill>
                <a:latin typeface="Lexend Light"/>
                <a:ea typeface="Lexend Light"/>
                <a:cs typeface="Lexend Light"/>
                <a:sym typeface="Lexend Light"/>
              </a:rPr>
              <a:t>Dataset is made up of images divided into “human_face” and “others”.</a:t>
            </a:r>
            <a:endParaRPr sz="1200" dirty="0">
              <a:solidFill>
                <a:schemeClr val="dk1"/>
              </a:solidFill>
              <a:latin typeface="Lexend Light"/>
              <a:ea typeface="Lexend Light"/>
              <a:cs typeface="Lexend Light"/>
              <a:sym typeface="Lexend Light"/>
            </a:endParaRPr>
          </a:p>
        </p:txBody>
      </p:sp>
      <p:grpSp>
        <p:nvGrpSpPr>
          <p:cNvPr id="94" name="Google Shape;94;p17"/>
          <p:cNvGrpSpPr/>
          <p:nvPr/>
        </p:nvGrpSpPr>
        <p:grpSpPr>
          <a:xfrm>
            <a:off x="3636650" y="2732063"/>
            <a:ext cx="3526000" cy="2163565"/>
            <a:chOff x="3195100" y="2816938"/>
            <a:chExt cx="3526000" cy="2163565"/>
          </a:xfrm>
        </p:grpSpPr>
        <p:pic>
          <p:nvPicPr>
            <p:cNvPr id="95" name="Google Shape;95;p17"/>
            <p:cNvPicPr preferRelativeResize="0"/>
            <p:nvPr/>
          </p:nvPicPr>
          <p:blipFill>
            <a:blip r:embed="rId4">
              <a:alphaModFix/>
            </a:blip>
            <a:stretch>
              <a:fillRect/>
            </a:stretch>
          </p:blipFill>
          <p:spPr>
            <a:xfrm>
              <a:off x="3195100" y="2832699"/>
              <a:ext cx="952500" cy="920975"/>
            </a:xfrm>
            <a:prstGeom prst="rect">
              <a:avLst/>
            </a:prstGeom>
            <a:noFill/>
            <a:ln>
              <a:noFill/>
            </a:ln>
          </p:spPr>
        </p:pic>
        <p:pic>
          <p:nvPicPr>
            <p:cNvPr id="96" name="Google Shape;96;p17"/>
            <p:cNvPicPr preferRelativeResize="0"/>
            <p:nvPr/>
          </p:nvPicPr>
          <p:blipFill>
            <a:blip r:embed="rId5">
              <a:alphaModFix/>
            </a:blip>
            <a:stretch>
              <a:fillRect/>
            </a:stretch>
          </p:blipFill>
          <p:spPr>
            <a:xfrm>
              <a:off x="4481850" y="2832700"/>
              <a:ext cx="952500" cy="920983"/>
            </a:xfrm>
            <a:prstGeom prst="rect">
              <a:avLst/>
            </a:prstGeom>
            <a:noFill/>
            <a:ln>
              <a:noFill/>
            </a:ln>
          </p:spPr>
        </p:pic>
        <p:pic>
          <p:nvPicPr>
            <p:cNvPr id="97" name="Google Shape;97;p17"/>
            <p:cNvPicPr preferRelativeResize="0"/>
            <p:nvPr/>
          </p:nvPicPr>
          <p:blipFill>
            <a:blip r:embed="rId6">
              <a:alphaModFix/>
            </a:blip>
            <a:stretch>
              <a:fillRect/>
            </a:stretch>
          </p:blipFill>
          <p:spPr>
            <a:xfrm>
              <a:off x="3195100" y="4015425"/>
              <a:ext cx="952500" cy="952500"/>
            </a:xfrm>
            <a:prstGeom prst="rect">
              <a:avLst/>
            </a:prstGeom>
            <a:noFill/>
            <a:ln>
              <a:noFill/>
            </a:ln>
          </p:spPr>
        </p:pic>
        <p:pic>
          <p:nvPicPr>
            <p:cNvPr id="98" name="Google Shape;98;p17"/>
            <p:cNvPicPr preferRelativeResize="0"/>
            <p:nvPr/>
          </p:nvPicPr>
          <p:blipFill>
            <a:blip r:embed="rId7">
              <a:alphaModFix/>
            </a:blip>
            <a:stretch>
              <a:fillRect/>
            </a:stretch>
          </p:blipFill>
          <p:spPr>
            <a:xfrm>
              <a:off x="4481850" y="4015418"/>
              <a:ext cx="952500" cy="965085"/>
            </a:xfrm>
            <a:prstGeom prst="rect">
              <a:avLst/>
            </a:prstGeom>
            <a:noFill/>
            <a:ln>
              <a:noFill/>
            </a:ln>
          </p:spPr>
        </p:pic>
        <p:pic>
          <p:nvPicPr>
            <p:cNvPr id="99" name="Google Shape;99;p17"/>
            <p:cNvPicPr preferRelativeResize="0"/>
            <p:nvPr/>
          </p:nvPicPr>
          <p:blipFill>
            <a:blip r:embed="rId8">
              <a:alphaModFix/>
            </a:blip>
            <a:stretch>
              <a:fillRect/>
            </a:stretch>
          </p:blipFill>
          <p:spPr>
            <a:xfrm>
              <a:off x="5768600" y="4021715"/>
              <a:ext cx="952500" cy="952500"/>
            </a:xfrm>
            <a:prstGeom prst="rect">
              <a:avLst/>
            </a:prstGeom>
            <a:noFill/>
            <a:ln>
              <a:noFill/>
            </a:ln>
          </p:spPr>
        </p:pic>
        <p:pic>
          <p:nvPicPr>
            <p:cNvPr id="100" name="Google Shape;100;p17"/>
            <p:cNvPicPr preferRelativeResize="0"/>
            <p:nvPr/>
          </p:nvPicPr>
          <p:blipFill>
            <a:blip r:embed="rId9">
              <a:alphaModFix/>
            </a:blip>
            <a:stretch>
              <a:fillRect/>
            </a:stretch>
          </p:blipFill>
          <p:spPr>
            <a:xfrm>
              <a:off x="5768600" y="2816938"/>
              <a:ext cx="952500" cy="952500"/>
            </a:xfrm>
            <a:prstGeom prst="rect">
              <a:avLst/>
            </a:prstGeom>
            <a:noFill/>
            <a:ln>
              <a:noFill/>
            </a:ln>
          </p:spPr>
        </p:pic>
      </p:grpSp>
      <p:sp>
        <p:nvSpPr>
          <p:cNvPr id="101" name="Google Shape;101;p17"/>
          <p:cNvSpPr txBox="1"/>
          <p:nvPr/>
        </p:nvSpPr>
        <p:spPr>
          <a:xfrm>
            <a:off x="-59475" y="4775000"/>
            <a:ext cx="8562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latin typeface="Lexend ExtraLight"/>
                <a:ea typeface="Lexend ExtraLight"/>
                <a:cs typeface="Lexend ExtraLight"/>
                <a:sym typeface="Lexend ExtraLight"/>
              </a:rPr>
              <a:t>Source:</a:t>
            </a:r>
            <a:endParaRPr sz="800">
              <a:solidFill>
                <a:schemeClr val="dk1"/>
              </a:solidFill>
              <a:latin typeface="Lexend ExtraLight"/>
              <a:ea typeface="Lexend ExtraLight"/>
              <a:cs typeface="Lexend ExtraLight"/>
              <a:sym typeface="Lexend ExtraLight"/>
            </a:endParaRPr>
          </a:p>
          <a:p>
            <a:pPr marL="0" lvl="0" indent="0" algn="l" rtl="0">
              <a:spcBef>
                <a:spcPts val="0"/>
              </a:spcBef>
              <a:spcAft>
                <a:spcPts val="0"/>
              </a:spcAft>
              <a:buNone/>
            </a:pPr>
            <a:r>
              <a:rPr lang="en" sz="800">
                <a:solidFill>
                  <a:schemeClr val="dk1"/>
                </a:solidFill>
                <a:latin typeface="Lexend ExtraLight"/>
                <a:ea typeface="Lexend ExtraLight"/>
                <a:cs typeface="Lexend ExtraLight"/>
                <a:sym typeface="Lexend ExtraLight"/>
              </a:rPr>
              <a:t>https://www.kaggle.com/datasets/prasunroy/natural-images</a:t>
            </a:r>
            <a:endParaRPr sz="800">
              <a:solidFill>
                <a:schemeClr val="dk1"/>
              </a:solidFill>
              <a:latin typeface="Lexend ExtraLight"/>
              <a:ea typeface="Lexend ExtraLight"/>
              <a:cs typeface="Lexend ExtraLight"/>
              <a:sym typeface="Lexend Extra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5"/>
        <p:cNvGrpSpPr/>
        <p:nvPr/>
      </p:nvGrpSpPr>
      <p:grpSpPr>
        <a:xfrm>
          <a:off x="0" y="0"/>
          <a:ext cx="0" cy="0"/>
          <a:chOff x="0" y="0"/>
          <a:chExt cx="0" cy="0"/>
        </a:xfrm>
      </p:grpSpPr>
      <p:sp>
        <p:nvSpPr>
          <p:cNvPr id="106" name="Google Shape;106;p18"/>
          <p:cNvSpPr txBox="1">
            <a:spLocks noGrp="1"/>
          </p:cNvSpPr>
          <p:nvPr>
            <p:ph type="title"/>
          </p:nvPr>
        </p:nvSpPr>
        <p:spPr>
          <a:xfrm>
            <a:off x="311700" y="273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520">
                <a:solidFill>
                  <a:srgbClr val="FF8E02"/>
                </a:solidFill>
                <a:latin typeface="Comfortaa"/>
                <a:ea typeface="Comfortaa"/>
                <a:cs typeface="Comfortaa"/>
                <a:sym typeface="Comfortaa"/>
              </a:rPr>
              <a:t>Preprocessing</a:t>
            </a:r>
            <a:endParaRPr sz="2520">
              <a:solidFill>
                <a:srgbClr val="FF8E02"/>
              </a:solidFill>
              <a:latin typeface="Comfortaa"/>
              <a:ea typeface="Comfortaa"/>
              <a:cs typeface="Comfortaa"/>
              <a:sym typeface="Comfortaa"/>
            </a:endParaRPr>
          </a:p>
        </p:txBody>
      </p:sp>
      <p:sp>
        <p:nvSpPr>
          <p:cNvPr id="107" name="Google Shape;107;p18"/>
          <p:cNvSpPr txBox="1">
            <a:spLocks noGrp="1"/>
          </p:cNvSpPr>
          <p:nvPr>
            <p:ph type="body" idx="1"/>
          </p:nvPr>
        </p:nvSpPr>
        <p:spPr>
          <a:xfrm>
            <a:off x="2350375" y="1059775"/>
            <a:ext cx="6794100" cy="3617400"/>
          </a:xfrm>
          <a:prstGeom prst="rect">
            <a:avLst/>
          </a:prstGeom>
        </p:spPr>
        <p:txBody>
          <a:bodyPr spcFirstLastPara="1" wrap="square" lIns="91425" tIns="91425" rIns="91425" bIns="91425" anchor="t" anchorCtr="0">
            <a:normAutofit fontScale="85000" lnSpcReduction="20000"/>
          </a:bodyPr>
          <a:lstStyle/>
          <a:p>
            <a:pPr marL="0" marR="237743" lvl="0" indent="0" algn="l" rtl="0">
              <a:lnSpc>
                <a:spcPct val="150000"/>
              </a:lnSpc>
              <a:spcBef>
                <a:spcPts val="1000"/>
              </a:spcBef>
              <a:spcAft>
                <a:spcPts val="0"/>
              </a:spcAft>
              <a:buNone/>
            </a:pPr>
            <a:r>
              <a:rPr lang="en" sz="1600" b="1" dirty="0">
                <a:solidFill>
                  <a:schemeClr val="dk1"/>
                </a:solidFill>
                <a:latin typeface="Lexend"/>
                <a:ea typeface="Lexend"/>
                <a:cs typeface="Lexend"/>
                <a:sym typeface="Lexend"/>
              </a:rPr>
              <a:t>To prepare the dataset for use:</a:t>
            </a:r>
            <a:endParaRPr sz="1600" b="1" dirty="0">
              <a:solidFill>
                <a:schemeClr val="dk1"/>
              </a:solidFill>
              <a:latin typeface="Lexend"/>
              <a:ea typeface="Lexend"/>
              <a:cs typeface="Lexend"/>
              <a:sym typeface="Lexend"/>
            </a:endParaRPr>
          </a:p>
          <a:p>
            <a:pPr marL="914400" marR="237743" lvl="0" indent="-322580" algn="l" rtl="0">
              <a:lnSpc>
                <a:spcPct val="150000"/>
              </a:lnSpc>
              <a:spcBef>
                <a:spcPts val="1000"/>
              </a:spcBef>
              <a:spcAft>
                <a:spcPts val="0"/>
              </a:spcAft>
              <a:buClr>
                <a:schemeClr val="dk1"/>
              </a:buClr>
              <a:buSzPct val="100000"/>
              <a:buFont typeface="Lexend Light"/>
              <a:buChar char="○"/>
            </a:pPr>
            <a:r>
              <a:rPr lang="en" sz="1600" dirty="0">
                <a:solidFill>
                  <a:schemeClr val="dk1"/>
                </a:solidFill>
                <a:latin typeface="Lexend Light"/>
                <a:ea typeface="Lexend Light"/>
                <a:cs typeface="Lexend Light"/>
                <a:sym typeface="Lexend Light"/>
              </a:rPr>
              <a:t>Image files were programmatically renamed.</a:t>
            </a:r>
            <a:endParaRPr sz="1600" dirty="0">
              <a:solidFill>
                <a:schemeClr val="dk1"/>
              </a:solidFill>
              <a:latin typeface="Lexend Light"/>
              <a:ea typeface="Lexend Light"/>
              <a:cs typeface="Lexend Light"/>
              <a:sym typeface="Lexend Light"/>
            </a:endParaRPr>
          </a:p>
          <a:p>
            <a:pPr marL="1371600" marR="237743" lvl="1" indent="-304958" algn="l" rtl="0">
              <a:lnSpc>
                <a:spcPct val="150000"/>
              </a:lnSpc>
              <a:spcBef>
                <a:spcPts val="0"/>
              </a:spcBef>
              <a:spcAft>
                <a:spcPts val="0"/>
              </a:spcAft>
              <a:buClr>
                <a:schemeClr val="dk1"/>
              </a:buClr>
              <a:buSzPct val="100000"/>
              <a:buFont typeface="Lexend Light"/>
              <a:buChar char="○"/>
            </a:pPr>
            <a:r>
              <a:rPr lang="en" sz="1300" dirty="0">
                <a:solidFill>
                  <a:schemeClr val="dk1"/>
                </a:solidFill>
                <a:latin typeface="Lexend Light"/>
                <a:ea typeface="Lexend Light"/>
                <a:cs typeface="Lexend Light"/>
                <a:sym typeface="Lexend Light"/>
              </a:rPr>
              <a:t>E.g. Anger images renamed as: “an_0”, “an_1”, “an_2”, etc.</a:t>
            </a:r>
            <a:endParaRPr sz="1300" dirty="0">
              <a:solidFill>
                <a:schemeClr val="dk1"/>
              </a:solidFill>
              <a:latin typeface="Lexend Light"/>
              <a:ea typeface="Lexend Light"/>
              <a:cs typeface="Lexend Light"/>
              <a:sym typeface="Lexend Light"/>
            </a:endParaRPr>
          </a:p>
          <a:p>
            <a:pPr marL="914400" marR="237743" lvl="0" indent="-319643" algn="l" rtl="0">
              <a:lnSpc>
                <a:spcPct val="150000"/>
              </a:lnSpc>
              <a:spcBef>
                <a:spcPts val="0"/>
              </a:spcBef>
              <a:spcAft>
                <a:spcPts val="0"/>
              </a:spcAft>
              <a:buClr>
                <a:schemeClr val="dk1"/>
              </a:buClr>
              <a:buSzPct val="100000"/>
              <a:buFont typeface="Lexend Light"/>
              <a:buChar char="○"/>
            </a:pPr>
            <a:r>
              <a:rPr lang="en" sz="1550" dirty="0">
                <a:solidFill>
                  <a:schemeClr val="dk1"/>
                </a:solidFill>
                <a:latin typeface="Lexend Light"/>
                <a:ea typeface="Lexend Light"/>
                <a:cs typeface="Lexend Light"/>
                <a:sym typeface="Lexend Light"/>
              </a:rPr>
              <a:t>Resize and convert images to grayscale.</a:t>
            </a:r>
            <a:endParaRPr sz="1550" dirty="0">
              <a:solidFill>
                <a:schemeClr val="dk1"/>
              </a:solidFill>
              <a:latin typeface="Lexend Light"/>
              <a:ea typeface="Lexend Light"/>
              <a:cs typeface="Lexend Light"/>
              <a:sym typeface="Lexend Light"/>
            </a:endParaRPr>
          </a:p>
          <a:p>
            <a:pPr marL="914400" marR="237743" lvl="0" indent="-322580" algn="l" rtl="0">
              <a:lnSpc>
                <a:spcPct val="150000"/>
              </a:lnSpc>
              <a:spcBef>
                <a:spcPts val="1000"/>
              </a:spcBef>
              <a:spcAft>
                <a:spcPts val="0"/>
              </a:spcAft>
              <a:buClr>
                <a:schemeClr val="dk1"/>
              </a:buClr>
              <a:buSzPct val="100000"/>
              <a:buFont typeface="Lexend Light"/>
              <a:buChar char="○"/>
            </a:pPr>
            <a:r>
              <a:rPr lang="en" sz="1600" dirty="0">
                <a:solidFill>
                  <a:schemeClr val="dk1"/>
                </a:solidFill>
                <a:latin typeface="Lexend Light"/>
                <a:ea typeface="Lexend Light"/>
                <a:cs typeface="Lexend Light"/>
                <a:sym typeface="Lexend Light"/>
              </a:rPr>
              <a:t>Created a function for converting images to NumPy arrays.</a:t>
            </a:r>
            <a:endParaRPr sz="1600" dirty="0">
              <a:solidFill>
                <a:schemeClr val="dk1"/>
              </a:solidFill>
              <a:latin typeface="Lexend Light"/>
              <a:ea typeface="Lexend Light"/>
              <a:cs typeface="Lexend Light"/>
              <a:sym typeface="Lexend Light"/>
            </a:endParaRPr>
          </a:p>
          <a:p>
            <a:pPr marL="914400" marR="237743" lvl="0" indent="-322580" algn="l" rtl="0">
              <a:lnSpc>
                <a:spcPct val="150000"/>
              </a:lnSpc>
              <a:spcBef>
                <a:spcPts val="1000"/>
              </a:spcBef>
              <a:spcAft>
                <a:spcPts val="0"/>
              </a:spcAft>
              <a:buClr>
                <a:schemeClr val="dk1"/>
              </a:buClr>
              <a:buSzPct val="100000"/>
              <a:buFont typeface="Lexend Light"/>
              <a:buChar char="○"/>
            </a:pPr>
            <a:r>
              <a:rPr lang="en" sz="1600" dirty="0">
                <a:solidFill>
                  <a:schemeClr val="dk1"/>
                </a:solidFill>
                <a:latin typeface="Lexend Light"/>
                <a:ea typeface="Lexend Light"/>
                <a:cs typeface="Lexend Light"/>
                <a:sym typeface="Lexend Light"/>
              </a:rPr>
              <a:t>Split the datasets into two, for training and testing.</a:t>
            </a:r>
            <a:endParaRPr sz="1600" dirty="0">
              <a:solidFill>
                <a:schemeClr val="dk1"/>
              </a:solidFill>
              <a:latin typeface="Lexend Light"/>
              <a:ea typeface="Lexend Light"/>
              <a:cs typeface="Lexend Light"/>
              <a:sym typeface="Lexend Light"/>
            </a:endParaRPr>
          </a:p>
          <a:p>
            <a:pPr marL="914400" marR="237743" lvl="0" indent="-322580" algn="l" rtl="0">
              <a:lnSpc>
                <a:spcPct val="150000"/>
              </a:lnSpc>
              <a:spcBef>
                <a:spcPts val="1000"/>
              </a:spcBef>
              <a:spcAft>
                <a:spcPts val="0"/>
              </a:spcAft>
              <a:buClr>
                <a:schemeClr val="dk1"/>
              </a:buClr>
              <a:buSzPct val="100000"/>
              <a:buFont typeface="Lexend Light"/>
              <a:buChar char="○"/>
            </a:pPr>
            <a:r>
              <a:rPr lang="en" sz="1600" dirty="0">
                <a:solidFill>
                  <a:schemeClr val="dk1"/>
                </a:solidFill>
                <a:latin typeface="Lexend Light"/>
                <a:ea typeface="Lexend Light"/>
                <a:cs typeface="Lexend Light"/>
                <a:sym typeface="Lexend Light"/>
              </a:rPr>
              <a:t>Scaled the data using </a:t>
            </a:r>
            <a:r>
              <a:rPr lang="en" sz="1600" dirty="0">
                <a:solidFill>
                  <a:srgbClr val="4EC9B0"/>
                </a:solidFill>
                <a:latin typeface="Lexend Light"/>
                <a:ea typeface="Lexend Light"/>
                <a:cs typeface="Lexend Light"/>
                <a:sym typeface="Lexend Light"/>
              </a:rPr>
              <a:t>MinMaxScaler</a:t>
            </a:r>
            <a:r>
              <a:rPr lang="en" sz="1600" dirty="0">
                <a:solidFill>
                  <a:srgbClr val="FFD500"/>
                </a:solidFill>
                <a:latin typeface="Lexend Light"/>
                <a:ea typeface="Lexend Light"/>
                <a:cs typeface="Lexend Light"/>
                <a:sym typeface="Lexend Light"/>
              </a:rPr>
              <a:t>()</a:t>
            </a:r>
            <a:endParaRPr sz="1600" dirty="0">
              <a:solidFill>
                <a:srgbClr val="FFD500"/>
              </a:solidFill>
              <a:latin typeface="Lexend Light"/>
              <a:ea typeface="Lexend Light"/>
              <a:cs typeface="Lexend Light"/>
              <a:sym typeface="Lexend Light"/>
            </a:endParaRPr>
          </a:p>
          <a:p>
            <a:pPr marL="914400" marR="237743" lvl="0" indent="-322580" algn="l" rtl="0">
              <a:lnSpc>
                <a:spcPct val="150000"/>
              </a:lnSpc>
              <a:spcBef>
                <a:spcPts val="1000"/>
              </a:spcBef>
              <a:spcAft>
                <a:spcPts val="1000"/>
              </a:spcAft>
              <a:buClr>
                <a:schemeClr val="dk1"/>
              </a:buClr>
              <a:buSzPct val="100000"/>
              <a:buFont typeface="Lexend Light"/>
              <a:buChar char="○"/>
            </a:pPr>
            <a:r>
              <a:rPr lang="en" sz="1600" dirty="0">
                <a:solidFill>
                  <a:schemeClr val="dk1"/>
                </a:solidFill>
                <a:latin typeface="Lexend Light"/>
                <a:ea typeface="Lexend Light"/>
                <a:cs typeface="Lexend Light"/>
                <a:sym typeface="Lexend Light"/>
              </a:rPr>
              <a:t>One-Hot encoded data using the Keras </a:t>
            </a:r>
            <a:r>
              <a:rPr lang="en" sz="1600" dirty="0">
                <a:solidFill>
                  <a:srgbClr val="4EC9B0"/>
                </a:solidFill>
                <a:latin typeface="Lexend Light"/>
                <a:ea typeface="Lexend Light"/>
                <a:cs typeface="Lexend Light"/>
                <a:sym typeface="Lexend Light"/>
              </a:rPr>
              <a:t>to_categorical</a:t>
            </a:r>
            <a:r>
              <a:rPr lang="en" sz="1600" dirty="0">
                <a:solidFill>
                  <a:srgbClr val="FFD500"/>
                </a:solidFill>
                <a:latin typeface="Lexend Light"/>
                <a:ea typeface="Lexend Light"/>
                <a:cs typeface="Lexend Light"/>
                <a:sym typeface="Lexend Light"/>
              </a:rPr>
              <a:t>() </a:t>
            </a:r>
            <a:r>
              <a:rPr lang="en" sz="1600" dirty="0">
                <a:solidFill>
                  <a:schemeClr val="dk1"/>
                </a:solidFill>
                <a:latin typeface="Lexend Light"/>
                <a:ea typeface="Lexend Light"/>
                <a:cs typeface="Lexend Light"/>
                <a:sym typeface="Lexend Light"/>
              </a:rPr>
              <a:t>function.</a:t>
            </a:r>
            <a:endParaRPr sz="1600" dirty="0">
              <a:solidFill>
                <a:schemeClr val="dk1"/>
              </a:solidFill>
              <a:latin typeface="Lexend Light"/>
              <a:ea typeface="Lexend Light"/>
              <a:cs typeface="Lexend Light"/>
              <a:sym typeface="Lexend Light"/>
            </a:endParaRPr>
          </a:p>
        </p:txBody>
      </p:sp>
      <p:grpSp>
        <p:nvGrpSpPr>
          <p:cNvPr id="108" name="Google Shape;108;p18"/>
          <p:cNvGrpSpPr/>
          <p:nvPr/>
        </p:nvGrpSpPr>
        <p:grpSpPr>
          <a:xfrm>
            <a:off x="723775" y="1280200"/>
            <a:ext cx="1373750" cy="3176525"/>
            <a:chOff x="1077050" y="1172825"/>
            <a:chExt cx="1373750" cy="3176525"/>
          </a:xfrm>
        </p:grpSpPr>
        <p:sp>
          <p:nvSpPr>
            <p:cNvPr id="109" name="Google Shape;109;p18"/>
            <p:cNvSpPr/>
            <p:nvPr/>
          </p:nvSpPr>
          <p:spPr>
            <a:xfrm>
              <a:off x="1077050" y="1172825"/>
              <a:ext cx="1373700" cy="3176400"/>
            </a:xfrm>
            <a:prstGeom prst="roundRect">
              <a:avLst>
                <a:gd name="adj" fmla="val 2173"/>
              </a:avLst>
            </a:prstGeom>
            <a:solidFill>
              <a:schemeClr val="accent2"/>
            </a:solidFill>
            <a:ln w="9525" cap="flat" cmpd="sng">
              <a:solidFill>
                <a:srgbClr val="FF8E0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 name="Google Shape;110;p18"/>
            <p:cNvPicPr preferRelativeResize="0"/>
            <p:nvPr/>
          </p:nvPicPr>
          <p:blipFill rotWithShape="1">
            <a:blip r:embed="rId4">
              <a:alphaModFix/>
            </a:blip>
            <a:srcRect t="24919" r="60668" b="53027"/>
            <a:stretch/>
          </p:blipFill>
          <p:spPr>
            <a:xfrm>
              <a:off x="1132350" y="1261750"/>
              <a:ext cx="1263200" cy="310875"/>
            </a:xfrm>
            <a:prstGeom prst="rect">
              <a:avLst/>
            </a:prstGeom>
            <a:noFill/>
            <a:ln>
              <a:noFill/>
            </a:ln>
          </p:spPr>
        </p:pic>
        <p:pic>
          <p:nvPicPr>
            <p:cNvPr id="111" name="Google Shape;111;p18"/>
            <p:cNvPicPr preferRelativeResize="0"/>
            <p:nvPr/>
          </p:nvPicPr>
          <p:blipFill rotWithShape="1">
            <a:blip r:embed="rId4">
              <a:alphaModFix/>
            </a:blip>
            <a:srcRect l="67491" r="3030" b="25233"/>
            <a:stretch/>
          </p:blipFill>
          <p:spPr>
            <a:xfrm>
              <a:off x="1290587" y="2913300"/>
              <a:ext cx="946750" cy="1053975"/>
            </a:xfrm>
            <a:prstGeom prst="rect">
              <a:avLst/>
            </a:prstGeom>
            <a:noFill/>
            <a:ln>
              <a:noFill/>
            </a:ln>
          </p:spPr>
        </p:pic>
        <p:sp>
          <p:nvSpPr>
            <p:cNvPr id="112" name="Google Shape;112;p18"/>
            <p:cNvSpPr txBox="1"/>
            <p:nvPr/>
          </p:nvSpPr>
          <p:spPr>
            <a:xfrm>
              <a:off x="1132300" y="1404600"/>
              <a:ext cx="12633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solidFill>
                    <a:srgbClr val="FF8E02"/>
                  </a:solidFill>
                  <a:latin typeface="Comfortaa"/>
                  <a:ea typeface="Comfortaa"/>
                  <a:cs typeface="Comfortaa"/>
                  <a:sym typeface="Comfortaa"/>
                </a:rPr>
                <a:t>Normal Array</a:t>
              </a:r>
              <a:endParaRPr sz="1100" b="1">
                <a:solidFill>
                  <a:srgbClr val="FF8E02"/>
                </a:solidFill>
                <a:latin typeface="Comfortaa"/>
                <a:ea typeface="Comfortaa"/>
                <a:cs typeface="Comfortaa"/>
                <a:sym typeface="Comfortaa"/>
              </a:endParaRPr>
            </a:p>
          </p:txBody>
        </p:sp>
        <p:sp>
          <p:nvSpPr>
            <p:cNvPr id="113" name="Google Shape;113;p18"/>
            <p:cNvSpPr txBox="1"/>
            <p:nvPr/>
          </p:nvSpPr>
          <p:spPr>
            <a:xfrm>
              <a:off x="1077100" y="3826150"/>
              <a:ext cx="13737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solidFill>
                    <a:srgbClr val="FF8E02"/>
                  </a:solidFill>
                  <a:latin typeface="Comfortaa"/>
                  <a:ea typeface="Comfortaa"/>
                  <a:cs typeface="Comfortaa"/>
                  <a:sym typeface="Comfortaa"/>
                </a:rPr>
                <a:t>One-Hot encoded</a:t>
              </a:r>
              <a:endParaRPr sz="1100" b="1">
                <a:solidFill>
                  <a:srgbClr val="FF8E02"/>
                </a:solidFill>
                <a:latin typeface="Comfortaa"/>
                <a:ea typeface="Comfortaa"/>
                <a:cs typeface="Comfortaa"/>
                <a:sym typeface="Comfortaa"/>
              </a:endParaRPr>
            </a:p>
          </p:txBody>
        </p:sp>
        <p:sp>
          <p:nvSpPr>
            <p:cNvPr id="114" name="Google Shape;114;p18"/>
            <p:cNvSpPr/>
            <p:nvPr/>
          </p:nvSpPr>
          <p:spPr>
            <a:xfrm rot="5400000">
              <a:off x="1186550" y="2102700"/>
              <a:ext cx="1154700" cy="466500"/>
            </a:xfrm>
            <a:prstGeom prst="stripedRightArrow">
              <a:avLst>
                <a:gd name="adj1" fmla="val 67546"/>
                <a:gd name="adj2" fmla="val 60804"/>
              </a:avLst>
            </a:prstGeom>
            <a:noFill/>
            <a:ln w="9525" cap="flat" cmpd="sng">
              <a:solidFill>
                <a:srgbClr val="0D680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8"/>
        <p:cNvGrpSpPr/>
        <p:nvPr/>
      </p:nvGrpSpPr>
      <p:grpSpPr>
        <a:xfrm>
          <a:off x="0" y="0"/>
          <a:ext cx="0" cy="0"/>
          <a:chOff x="0" y="0"/>
          <a:chExt cx="0" cy="0"/>
        </a:xfrm>
      </p:grpSpPr>
      <p:sp>
        <p:nvSpPr>
          <p:cNvPr id="119" name="Google Shape;119;p19"/>
          <p:cNvSpPr txBox="1">
            <a:spLocks noGrp="1"/>
          </p:cNvSpPr>
          <p:nvPr>
            <p:ph type="title"/>
          </p:nvPr>
        </p:nvSpPr>
        <p:spPr>
          <a:xfrm>
            <a:off x="311700" y="273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520">
                <a:solidFill>
                  <a:srgbClr val="FF8E02"/>
                </a:solidFill>
                <a:latin typeface="Comfortaa"/>
                <a:ea typeface="Comfortaa"/>
                <a:cs typeface="Comfortaa"/>
                <a:sym typeface="Comfortaa"/>
              </a:rPr>
              <a:t>CNN</a:t>
            </a:r>
            <a:endParaRPr sz="2520">
              <a:solidFill>
                <a:srgbClr val="FF8E02"/>
              </a:solidFill>
              <a:latin typeface="Comfortaa"/>
              <a:ea typeface="Comfortaa"/>
              <a:cs typeface="Comfortaa"/>
              <a:sym typeface="Comfortaa"/>
            </a:endParaRPr>
          </a:p>
        </p:txBody>
      </p:sp>
      <p:sp>
        <p:nvSpPr>
          <p:cNvPr id="120" name="Google Shape;120;p19"/>
          <p:cNvSpPr txBox="1">
            <a:spLocks noGrp="1"/>
          </p:cNvSpPr>
          <p:nvPr>
            <p:ph type="body" idx="1"/>
          </p:nvPr>
        </p:nvSpPr>
        <p:spPr>
          <a:xfrm>
            <a:off x="2997225" y="739350"/>
            <a:ext cx="6081300" cy="3987600"/>
          </a:xfrm>
          <a:prstGeom prst="rect">
            <a:avLst/>
          </a:prstGeom>
        </p:spPr>
        <p:txBody>
          <a:bodyPr spcFirstLastPara="1" wrap="square" lIns="91425" tIns="91425" rIns="91425" bIns="91425" anchor="t" anchorCtr="0">
            <a:normAutofit fontScale="77500" lnSpcReduction="20000"/>
          </a:bodyPr>
          <a:lstStyle/>
          <a:p>
            <a:pPr marL="0" lvl="0" indent="0" algn="l" rtl="0">
              <a:spcBef>
                <a:spcPts val="1000"/>
              </a:spcBef>
              <a:spcAft>
                <a:spcPts val="0"/>
              </a:spcAft>
              <a:buNone/>
            </a:pPr>
            <a:r>
              <a:rPr lang="en" sz="1608" b="1" dirty="0">
                <a:solidFill>
                  <a:schemeClr val="dk1"/>
                </a:solidFill>
                <a:latin typeface="Lexend"/>
                <a:ea typeface="Lexend"/>
                <a:cs typeface="Lexend"/>
                <a:sym typeface="Lexend"/>
              </a:rPr>
              <a:t>What is a CNN?</a:t>
            </a:r>
            <a:endParaRPr sz="1608" b="1" dirty="0">
              <a:solidFill>
                <a:schemeClr val="dk1"/>
              </a:solidFill>
              <a:latin typeface="Lexend"/>
              <a:ea typeface="Lexend"/>
              <a:cs typeface="Lexend"/>
              <a:sym typeface="Lexend"/>
            </a:endParaRPr>
          </a:p>
          <a:p>
            <a:pPr marL="457200" lvl="0" indent="-306863" algn="l" rtl="0">
              <a:spcBef>
                <a:spcPts val="1000"/>
              </a:spcBef>
              <a:spcAft>
                <a:spcPts val="0"/>
              </a:spcAft>
              <a:buClr>
                <a:schemeClr val="dk1"/>
              </a:buClr>
              <a:buSzPct val="96666"/>
              <a:buFont typeface="Lexend Light"/>
              <a:buChar char="○"/>
            </a:pPr>
            <a:r>
              <a:rPr lang="en" dirty="0">
                <a:solidFill>
                  <a:schemeClr val="dk1"/>
                </a:solidFill>
                <a:latin typeface="Lexend Light"/>
                <a:ea typeface="Lexend Light"/>
                <a:cs typeface="Lexend Light"/>
                <a:sym typeface="Lexend Light"/>
              </a:rPr>
              <a:t>A class of deep learning neural networks. </a:t>
            </a:r>
            <a:endParaRPr dirty="0">
              <a:solidFill>
                <a:schemeClr val="dk1"/>
              </a:solidFill>
              <a:latin typeface="Lexend Light"/>
              <a:ea typeface="Lexend Light"/>
              <a:cs typeface="Lexend Light"/>
              <a:sym typeface="Lexend Light"/>
            </a:endParaRPr>
          </a:p>
          <a:p>
            <a:pPr marL="457200" lvl="0" indent="-306863" algn="l" rtl="0">
              <a:spcBef>
                <a:spcPts val="1000"/>
              </a:spcBef>
              <a:spcAft>
                <a:spcPts val="0"/>
              </a:spcAft>
              <a:buClr>
                <a:schemeClr val="dk1"/>
              </a:buClr>
              <a:buSzPct val="100000"/>
              <a:buFont typeface="Lexend Light"/>
              <a:buChar char="○"/>
            </a:pPr>
            <a:r>
              <a:rPr lang="en" sz="1450" dirty="0">
                <a:solidFill>
                  <a:schemeClr val="dk1"/>
                </a:solidFill>
                <a:latin typeface="Lexend Light"/>
                <a:ea typeface="Lexend Light"/>
                <a:cs typeface="Lexend Light"/>
                <a:sym typeface="Lexend Light"/>
              </a:rPr>
              <a:t>In a CNN, every image is represented in the form of an array of pixel values.</a:t>
            </a:r>
            <a:endParaRPr sz="1450" dirty="0">
              <a:solidFill>
                <a:schemeClr val="dk1"/>
              </a:solidFill>
              <a:latin typeface="Lexend Light"/>
              <a:ea typeface="Lexend Light"/>
              <a:cs typeface="Lexend Light"/>
              <a:sym typeface="Lexend Light"/>
            </a:endParaRPr>
          </a:p>
          <a:p>
            <a:pPr marL="457200" lvl="0" indent="-306863" algn="l" rtl="0">
              <a:spcBef>
                <a:spcPts val="1000"/>
              </a:spcBef>
              <a:spcAft>
                <a:spcPts val="0"/>
              </a:spcAft>
              <a:buClr>
                <a:schemeClr val="dk1"/>
              </a:buClr>
              <a:buSzPct val="96666"/>
              <a:buFont typeface="Lexend Light"/>
              <a:buChar char="○"/>
            </a:pPr>
            <a:r>
              <a:rPr lang="en" dirty="0">
                <a:solidFill>
                  <a:schemeClr val="dk1"/>
                </a:solidFill>
                <a:latin typeface="Lexend Light"/>
                <a:ea typeface="Lexend Light"/>
                <a:cs typeface="Lexend Light"/>
                <a:sym typeface="Lexend Light"/>
              </a:rPr>
              <a:t>CNN can take in an input image, assign importance (learnable weights and biases) to various aspects/objects in the image, and be able to differentiate one from the other.</a:t>
            </a:r>
            <a:endParaRPr dirty="0">
              <a:solidFill>
                <a:schemeClr val="dk1"/>
              </a:solidFill>
              <a:latin typeface="Lexend Light"/>
              <a:ea typeface="Lexend Light"/>
              <a:cs typeface="Lexend Light"/>
              <a:sym typeface="Lexend Light"/>
            </a:endParaRPr>
          </a:p>
          <a:p>
            <a:pPr marL="0" lvl="0" indent="0" algn="l" rtl="0">
              <a:spcBef>
                <a:spcPts val="1000"/>
              </a:spcBef>
              <a:spcAft>
                <a:spcPts val="0"/>
              </a:spcAft>
              <a:buNone/>
            </a:pPr>
            <a:endParaRPr dirty="0">
              <a:solidFill>
                <a:schemeClr val="dk1"/>
              </a:solidFill>
            </a:endParaRPr>
          </a:p>
          <a:p>
            <a:pPr marL="0" lvl="0" indent="0" algn="l" rtl="0">
              <a:spcBef>
                <a:spcPts val="1000"/>
              </a:spcBef>
              <a:spcAft>
                <a:spcPts val="0"/>
              </a:spcAft>
              <a:buNone/>
            </a:pPr>
            <a:r>
              <a:rPr lang="en" sz="1608" b="1" dirty="0">
                <a:solidFill>
                  <a:schemeClr val="dk1"/>
                </a:solidFill>
                <a:latin typeface="Lexend"/>
                <a:ea typeface="Lexend"/>
                <a:cs typeface="Lexend"/>
                <a:sym typeface="Lexend"/>
              </a:rPr>
              <a:t>How it works:</a:t>
            </a:r>
            <a:endParaRPr sz="1608" b="1" dirty="0">
              <a:solidFill>
                <a:schemeClr val="dk1"/>
              </a:solidFill>
              <a:latin typeface="Lexend"/>
              <a:ea typeface="Lexend"/>
              <a:cs typeface="Lexend"/>
              <a:sym typeface="Lexend"/>
            </a:endParaRPr>
          </a:p>
          <a:p>
            <a:pPr marL="457200" lvl="0" indent="-306863" algn="l" rtl="0">
              <a:lnSpc>
                <a:spcPct val="150000"/>
              </a:lnSpc>
              <a:spcBef>
                <a:spcPts val="1000"/>
              </a:spcBef>
              <a:spcAft>
                <a:spcPts val="0"/>
              </a:spcAft>
              <a:buClr>
                <a:schemeClr val="dk1"/>
              </a:buClr>
              <a:buSzPct val="96666"/>
              <a:buFont typeface="Lexend Light"/>
              <a:buChar char="○"/>
            </a:pPr>
            <a:r>
              <a:rPr lang="en" dirty="0">
                <a:solidFill>
                  <a:schemeClr val="dk1"/>
                </a:solidFill>
                <a:latin typeface="Lexend Light"/>
                <a:ea typeface="Lexend Light"/>
                <a:cs typeface="Lexend Light"/>
                <a:sym typeface="Lexend Light"/>
              </a:rPr>
              <a:t>The input layer which is a grayscale image.</a:t>
            </a:r>
            <a:endParaRPr dirty="0">
              <a:solidFill>
                <a:schemeClr val="dk1"/>
              </a:solidFill>
              <a:latin typeface="Lexend Light"/>
              <a:ea typeface="Lexend Light"/>
              <a:cs typeface="Lexend Light"/>
              <a:sym typeface="Lexend Light"/>
            </a:endParaRPr>
          </a:p>
          <a:p>
            <a:pPr marL="457200" marR="0" lvl="0" indent="-306863" algn="l" rtl="0">
              <a:lnSpc>
                <a:spcPct val="150000"/>
              </a:lnSpc>
              <a:spcBef>
                <a:spcPts val="0"/>
              </a:spcBef>
              <a:spcAft>
                <a:spcPts val="0"/>
              </a:spcAft>
              <a:buClr>
                <a:schemeClr val="dk1"/>
              </a:buClr>
              <a:buSzPct val="96666"/>
              <a:buFont typeface="Lexend Light"/>
              <a:buChar char="○"/>
            </a:pPr>
            <a:r>
              <a:rPr lang="en" dirty="0">
                <a:solidFill>
                  <a:schemeClr val="dk1"/>
                </a:solidFill>
                <a:latin typeface="Lexend Light"/>
                <a:ea typeface="Lexend Light"/>
                <a:cs typeface="Lexend Light"/>
                <a:sym typeface="Lexend Light"/>
              </a:rPr>
              <a:t>The output layer which is a binary or multi-class labels.</a:t>
            </a:r>
            <a:endParaRPr dirty="0">
              <a:solidFill>
                <a:schemeClr val="dk1"/>
              </a:solidFill>
              <a:latin typeface="Lexend Light"/>
              <a:ea typeface="Lexend Light"/>
              <a:cs typeface="Lexend Light"/>
              <a:sym typeface="Lexend Light"/>
            </a:endParaRPr>
          </a:p>
          <a:p>
            <a:pPr marL="457200" marR="0" lvl="0" indent="-306863" algn="l" rtl="0">
              <a:lnSpc>
                <a:spcPct val="150000"/>
              </a:lnSpc>
              <a:spcBef>
                <a:spcPts val="0"/>
              </a:spcBef>
              <a:spcAft>
                <a:spcPts val="0"/>
              </a:spcAft>
              <a:buClr>
                <a:schemeClr val="dk1"/>
              </a:buClr>
              <a:buSzPct val="96666"/>
              <a:buFont typeface="Lexend Light"/>
              <a:buChar char="○"/>
            </a:pPr>
            <a:r>
              <a:rPr lang="en" dirty="0">
                <a:solidFill>
                  <a:schemeClr val="dk1"/>
                </a:solidFill>
                <a:latin typeface="Lexend Light"/>
                <a:ea typeface="Lexend Light"/>
                <a:cs typeface="Lexend Light"/>
                <a:sym typeface="Lexend Light"/>
              </a:rPr>
              <a:t>Hidden layers consisting of convolution layers with ReLU (rectified linear unit)/ swish activation, batch normalization layer, pooling layers, and a fully connected Neural Network.</a:t>
            </a:r>
            <a:endParaRPr dirty="0">
              <a:solidFill>
                <a:schemeClr val="dk1"/>
              </a:solidFill>
              <a:latin typeface="Lexend Light"/>
              <a:ea typeface="Lexend Light"/>
              <a:cs typeface="Lexend Light"/>
              <a:sym typeface="Lexend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0"/>
          <p:cNvSpPr txBox="1">
            <a:spLocks noGrp="1"/>
          </p:cNvSpPr>
          <p:nvPr>
            <p:ph type="title"/>
          </p:nvPr>
        </p:nvSpPr>
        <p:spPr>
          <a:xfrm>
            <a:off x="311700" y="273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520">
                <a:solidFill>
                  <a:srgbClr val="FF8E02"/>
                </a:solidFill>
                <a:latin typeface="Comfortaa"/>
                <a:ea typeface="Comfortaa"/>
                <a:cs typeface="Comfortaa"/>
                <a:sym typeface="Comfortaa"/>
              </a:rPr>
              <a:t>CNN</a:t>
            </a:r>
            <a:endParaRPr sz="2520">
              <a:solidFill>
                <a:srgbClr val="FF8E02"/>
              </a:solidFill>
              <a:latin typeface="Comfortaa"/>
              <a:ea typeface="Comfortaa"/>
              <a:cs typeface="Comfortaa"/>
              <a:sym typeface="Comfortaa"/>
            </a:endParaRPr>
          </a:p>
        </p:txBody>
      </p:sp>
      <p:sp>
        <p:nvSpPr>
          <p:cNvPr id="126" name="Google Shape;126;p20"/>
          <p:cNvSpPr txBox="1"/>
          <p:nvPr/>
        </p:nvSpPr>
        <p:spPr>
          <a:xfrm>
            <a:off x="2620350" y="443700"/>
            <a:ext cx="6275700" cy="46563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500">
                <a:solidFill>
                  <a:schemeClr val="dk1"/>
                </a:solidFill>
                <a:latin typeface="Lexend Light"/>
                <a:ea typeface="Lexend Light"/>
                <a:cs typeface="Lexend Light"/>
                <a:sym typeface="Lexend Light"/>
              </a:rPr>
              <a:t>A CNN architecture primarily involves three types of layers:</a:t>
            </a:r>
            <a:endParaRPr sz="1500">
              <a:solidFill>
                <a:schemeClr val="dk1"/>
              </a:solidFill>
              <a:latin typeface="Lexend Light"/>
              <a:ea typeface="Lexend Light"/>
              <a:cs typeface="Lexend Light"/>
              <a:sym typeface="Lexend Light"/>
            </a:endParaRPr>
          </a:p>
          <a:p>
            <a:pPr marL="457200" lvl="0" indent="-323850" algn="l" rtl="0">
              <a:lnSpc>
                <a:spcPct val="100000"/>
              </a:lnSpc>
              <a:spcBef>
                <a:spcPts val="1500"/>
              </a:spcBef>
              <a:spcAft>
                <a:spcPts val="0"/>
              </a:spcAft>
              <a:buClr>
                <a:schemeClr val="dk1"/>
              </a:buClr>
              <a:buSzPts val="1500"/>
              <a:buFont typeface="Lexend Light"/>
              <a:buAutoNum type="arabicPeriod"/>
            </a:pPr>
            <a:r>
              <a:rPr lang="en" sz="1500">
                <a:solidFill>
                  <a:schemeClr val="dk1"/>
                </a:solidFill>
                <a:latin typeface="Lexend Light"/>
                <a:ea typeface="Lexend Light"/>
                <a:cs typeface="Lexend Light"/>
                <a:sym typeface="Lexend Light"/>
              </a:rPr>
              <a:t>Convolutional layer</a:t>
            </a:r>
            <a:endParaRPr sz="1500">
              <a:solidFill>
                <a:schemeClr val="dk1"/>
              </a:solidFill>
              <a:latin typeface="Lexend Light"/>
              <a:ea typeface="Lexend Light"/>
              <a:cs typeface="Lexend Light"/>
              <a:sym typeface="Lexend Light"/>
            </a:endParaRPr>
          </a:p>
          <a:p>
            <a:pPr marL="457200" lvl="0" indent="0" algn="l" rtl="0">
              <a:lnSpc>
                <a:spcPct val="100000"/>
              </a:lnSpc>
              <a:spcBef>
                <a:spcPts val="1500"/>
              </a:spcBef>
              <a:spcAft>
                <a:spcPts val="0"/>
              </a:spcAft>
              <a:buNone/>
            </a:pPr>
            <a:r>
              <a:rPr lang="en" sz="1300">
                <a:solidFill>
                  <a:srgbClr val="F1C232"/>
                </a:solidFill>
                <a:latin typeface="Lexend Light"/>
                <a:ea typeface="Lexend Light"/>
                <a:cs typeface="Lexend Light"/>
                <a:sym typeface="Lexend Light"/>
              </a:rPr>
              <a:t> model.add(Conv2D(32, (3, 3), activation='relu', input_shape=(48, 48, 1)))</a:t>
            </a:r>
            <a:endParaRPr sz="1300">
              <a:solidFill>
                <a:srgbClr val="F1C232"/>
              </a:solidFill>
              <a:latin typeface="Lexend Light"/>
              <a:ea typeface="Lexend Light"/>
              <a:cs typeface="Lexend Light"/>
              <a:sym typeface="Lexend Light"/>
            </a:endParaRPr>
          </a:p>
          <a:p>
            <a:pPr marL="457200" lvl="0" indent="0" algn="l" rtl="0">
              <a:lnSpc>
                <a:spcPct val="100000"/>
              </a:lnSpc>
              <a:spcBef>
                <a:spcPts val="1500"/>
              </a:spcBef>
              <a:spcAft>
                <a:spcPts val="0"/>
              </a:spcAft>
              <a:buNone/>
            </a:pPr>
            <a:r>
              <a:rPr lang="en" sz="1300">
                <a:solidFill>
                  <a:schemeClr val="dk1"/>
                </a:solidFill>
                <a:latin typeface="Lexend Light"/>
                <a:ea typeface="Lexend Light"/>
                <a:cs typeface="Lexend Light"/>
                <a:sym typeface="Lexend Light"/>
              </a:rPr>
              <a:t>The model uses 32 filters stacked one after the other and each filter has the dimension 3x3. Thus, the model will learn 3x3x32 i.e total of 288 parameters.</a:t>
            </a:r>
            <a:r>
              <a:rPr lang="en">
                <a:solidFill>
                  <a:schemeClr val="dk1"/>
                </a:solidFill>
                <a:latin typeface="Lexend Light"/>
                <a:ea typeface="Lexend Light"/>
                <a:cs typeface="Lexend Light"/>
                <a:sym typeface="Lexend Light"/>
              </a:rPr>
              <a:t> </a:t>
            </a:r>
            <a:endParaRPr>
              <a:solidFill>
                <a:schemeClr val="dk1"/>
              </a:solidFill>
              <a:latin typeface="Lexend Light"/>
              <a:ea typeface="Lexend Light"/>
              <a:cs typeface="Lexend Light"/>
              <a:sym typeface="Lexend Light"/>
            </a:endParaRPr>
          </a:p>
          <a:p>
            <a:pPr marL="457200" lvl="0" indent="-323850" algn="l" rtl="0">
              <a:lnSpc>
                <a:spcPct val="100000"/>
              </a:lnSpc>
              <a:spcBef>
                <a:spcPts val="1500"/>
              </a:spcBef>
              <a:spcAft>
                <a:spcPts val="0"/>
              </a:spcAft>
              <a:buClr>
                <a:schemeClr val="dk1"/>
              </a:buClr>
              <a:buSzPts val="1500"/>
              <a:buFont typeface="Lexend Light"/>
              <a:buAutoNum type="arabicPeriod" startAt="2"/>
            </a:pPr>
            <a:r>
              <a:rPr lang="en" sz="1500">
                <a:solidFill>
                  <a:schemeClr val="dk1"/>
                </a:solidFill>
                <a:latin typeface="Lexend Light"/>
                <a:ea typeface="Lexend Light"/>
                <a:cs typeface="Lexend Light"/>
                <a:sym typeface="Lexend Light"/>
              </a:rPr>
              <a:t>Pooling Layer</a:t>
            </a:r>
            <a:endParaRPr sz="1500">
              <a:solidFill>
                <a:schemeClr val="dk1"/>
              </a:solidFill>
              <a:latin typeface="Lexend Light"/>
              <a:ea typeface="Lexend Light"/>
              <a:cs typeface="Lexend Light"/>
              <a:sym typeface="Lexend Light"/>
            </a:endParaRPr>
          </a:p>
          <a:p>
            <a:pPr marL="457200" lvl="0" indent="0" algn="l" rtl="0">
              <a:lnSpc>
                <a:spcPct val="100000"/>
              </a:lnSpc>
              <a:spcBef>
                <a:spcPts val="1500"/>
              </a:spcBef>
              <a:spcAft>
                <a:spcPts val="0"/>
              </a:spcAft>
              <a:buNone/>
            </a:pPr>
            <a:r>
              <a:rPr lang="en" sz="1300">
                <a:solidFill>
                  <a:srgbClr val="FFD500"/>
                </a:solidFill>
                <a:latin typeface="Lexend Light"/>
                <a:ea typeface="Lexend Light"/>
                <a:cs typeface="Lexend Light"/>
                <a:sym typeface="Lexend Light"/>
              </a:rPr>
              <a:t>model.add(MaxPooling2D((2, 2)))</a:t>
            </a:r>
            <a:endParaRPr sz="1300">
              <a:solidFill>
                <a:srgbClr val="FFD500"/>
              </a:solidFill>
              <a:latin typeface="Lexend Light"/>
              <a:ea typeface="Lexend Light"/>
              <a:cs typeface="Lexend Light"/>
              <a:sym typeface="Lexend Light"/>
            </a:endParaRPr>
          </a:p>
          <a:p>
            <a:pPr marL="457200" lvl="0" indent="0" algn="l" rtl="0">
              <a:lnSpc>
                <a:spcPct val="100000"/>
              </a:lnSpc>
              <a:spcBef>
                <a:spcPts val="1500"/>
              </a:spcBef>
              <a:spcAft>
                <a:spcPts val="0"/>
              </a:spcAft>
              <a:buNone/>
            </a:pPr>
            <a:r>
              <a:rPr lang="en" sz="1300">
                <a:solidFill>
                  <a:schemeClr val="dk1"/>
                </a:solidFill>
                <a:latin typeface="Lexend Light"/>
                <a:ea typeface="Lexend Light"/>
                <a:cs typeface="Lexend Light"/>
                <a:sym typeface="Lexend Light"/>
              </a:rPr>
              <a:t>Here the layer reduces the input image by half in width and height.</a:t>
            </a:r>
            <a:endParaRPr sz="1300">
              <a:solidFill>
                <a:schemeClr val="dk1"/>
              </a:solidFill>
              <a:latin typeface="Lexend Light"/>
              <a:ea typeface="Lexend Light"/>
              <a:cs typeface="Lexend Light"/>
              <a:sym typeface="Lexend Light"/>
            </a:endParaRPr>
          </a:p>
          <a:p>
            <a:pPr marL="457200" lvl="0" indent="-323850" algn="l" rtl="0">
              <a:lnSpc>
                <a:spcPct val="100000"/>
              </a:lnSpc>
              <a:spcBef>
                <a:spcPts val="1500"/>
              </a:spcBef>
              <a:spcAft>
                <a:spcPts val="0"/>
              </a:spcAft>
              <a:buClr>
                <a:schemeClr val="dk1"/>
              </a:buClr>
              <a:buSzPts val="1500"/>
              <a:buFont typeface="Lexend Light"/>
              <a:buAutoNum type="arabicPeriod" startAt="3"/>
            </a:pPr>
            <a:r>
              <a:rPr lang="en" sz="1500">
                <a:solidFill>
                  <a:schemeClr val="dk1"/>
                </a:solidFill>
                <a:latin typeface="Lexend Light"/>
                <a:ea typeface="Lexend Light"/>
                <a:cs typeface="Lexend Light"/>
                <a:sym typeface="Lexend Light"/>
              </a:rPr>
              <a:t>Fully connected layer</a:t>
            </a:r>
            <a:endParaRPr sz="1500">
              <a:solidFill>
                <a:schemeClr val="dk1"/>
              </a:solidFill>
              <a:latin typeface="Lexend Light"/>
              <a:ea typeface="Lexend Light"/>
              <a:cs typeface="Lexend Light"/>
              <a:sym typeface="Lexend Light"/>
            </a:endParaRPr>
          </a:p>
          <a:p>
            <a:pPr marL="457200" lvl="0" indent="0" algn="l" rtl="0">
              <a:lnSpc>
                <a:spcPct val="100000"/>
              </a:lnSpc>
              <a:spcBef>
                <a:spcPts val="1500"/>
              </a:spcBef>
              <a:spcAft>
                <a:spcPts val="0"/>
              </a:spcAft>
              <a:buNone/>
            </a:pPr>
            <a:r>
              <a:rPr lang="en" sz="1300">
                <a:solidFill>
                  <a:srgbClr val="FFD500"/>
                </a:solidFill>
                <a:latin typeface="Lexend Light"/>
                <a:ea typeface="Lexend Light"/>
                <a:cs typeface="Lexend Light"/>
                <a:sym typeface="Lexend Light"/>
              </a:rPr>
              <a:t>model.add(Dense(7, activation='softmax'))</a:t>
            </a:r>
            <a:endParaRPr sz="1300">
              <a:solidFill>
                <a:srgbClr val="FFD500"/>
              </a:solidFill>
              <a:latin typeface="Lexend Light"/>
              <a:ea typeface="Lexend Light"/>
              <a:cs typeface="Lexend Light"/>
              <a:sym typeface="Lexend Light"/>
            </a:endParaRPr>
          </a:p>
          <a:p>
            <a:pPr marL="457200" lvl="0" indent="0" algn="l" rtl="0">
              <a:lnSpc>
                <a:spcPct val="100000"/>
              </a:lnSpc>
              <a:spcBef>
                <a:spcPts val="1500"/>
              </a:spcBef>
              <a:spcAft>
                <a:spcPts val="1500"/>
              </a:spcAft>
              <a:buNone/>
            </a:pPr>
            <a:r>
              <a:rPr lang="en" sz="1300">
                <a:solidFill>
                  <a:schemeClr val="dk1"/>
                </a:solidFill>
                <a:latin typeface="Lexend Light"/>
                <a:ea typeface="Lexend Light"/>
                <a:cs typeface="Lexend Light"/>
                <a:sym typeface="Lexend Light"/>
              </a:rPr>
              <a:t>Our model will have the above layer at the end, corresponding to 7 categories.</a:t>
            </a:r>
            <a:endParaRPr sz="1300">
              <a:solidFill>
                <a:schemeClr val="dk1"/>
              </a:solidFill>
              <a:latin typeface="Lexend Light"/>
              <a:ea typeface="Lexend Light"/>
              <a:cs typeface="Lexend Light"/>
              <a:sym typeface="Lexend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0"/>
        <p:cNvGrpSpPr/>
        <p:nvPr/>
      </p:nvGrpSpPr>
      <p:grpSpPr>
        <a:xfrm>
          <a:off x="0" y="0"/>
          <a:ext cx="0" cy="0"/>
          <a:chOff x="0" y="0"/>
          <a:chExt cx="0" cy="0"/>
        </a:xfrm>
      </p:grpSpPr>
      <p:sp>
        <p:nvSpPr>
          <p:cNvPr id="131" name="Google Shape;131;p21"/>
          <p:cNvSpPr txBox="1">
            <a:spLocks noGrp="1"/>
          </p:cNvSpPr>
          <p:nvPr>
            <p:ph type="title"/>
          </p:nvPr>
        </p:nvSpPr>
        <p:spPr>
          <a:xfrm>
            <a:off x="311700" y="273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520">
                <a:solidFill>
                  <a:srgbClr val="FF8E02"/>
                </a:solidFill>
                <a:latin typeface="Comfortaa"/>
                <a:ea typeface="Comfortaa"/>
                <a:cs typeface="Comfortaa"/>
                <a:sym typeface="Comfortaa"/>
              </a:rPr>
              <a:t>CNN</a:t>
            </a:r>
            <a:endParaRPr sz="2520">
              <a:solidFill>
                <a:srgbClr val="FF8E02"/>
              </a:solidFill>
              <a:latin typeface="Comfortaa"/>
              <a:ea typeface="Comfortaa"/>
              <a:cs typeface="Comfortaa"/>
              <a:sym typeface="Comfortaa"/>
            </a:endParaRPr>
          </a:p>
        </p:txBody>
      </p:sp>
      <p:pic>
        <p:nvPicPr>
          <p:cNvPr id="132" name="Google Shape;132;p21"/>
          <p:cNvPicPr preferRelativeResize="0"/>
          <p:nvPr/>
        </p:nvPicPr>
        <p:blipFill>
          <a:blip r:embed="rId4">
            <a:alphaModFix/>
          </a:blip>
          <a:stretch>
            <a:fillRect/>
          </a:stretch>
        </p:blipFill>
        <p:spPr>
          <a:xfrm>
            <a:off x="2709025" y="273050"/>
            <a:ext cx="6434975" cy="2920550"/>
          </a:xfrm>
          <a:prstGeom prst="rect">
            <a:avLst/>
          </a:prstGeom>
          <a:noFill/>
          <a:ln>
            <a:noFill/>
          </a:ln>
        </p:spPr>
      </p:pic>
      <p:pic>
        <p:nvPicPr>
          <p:cNvPr id="133" name="Google Shape;133;p21"/>
          <p:cNvPicPr preferRelativeResize="0"/>
          <p:nvPr/>
        </p:nvPicPr>
        <p:blipFill>
          <a:blip r:embed="rId5">
            <a:alphaModFix/>
          </a:blip>
          <a:stretch>
            <a:fillRect/>
          </a:stretch>
        </p:blipFill>
        <p:spPr>
          <a:xfrm>
            <a:off x="2709028" y="3305350"/>
            <a:ext cx="3067800" cy="1645100"/>
          </a:xfrm>
          <a:prstGeom prst="rect">
            <a:avLst/>
          </a:prstGeom>
          <a:noFill/>
          <a:ln>
            <a:noFill/>
          </a:ln>
        </p:spPr>
      </p:pic>
      <p:pic>
        <p:nvPicPr>
          <p:cNvPr id="134" name="Google Shape;134;p21"/>
          <p:cNvPicPr preferRelativeResize="0"/>
          <p:nvPr/>
        </p:nvPicPr>
        <p:blipFill>
          <a:blip r:embed="rId6">
            <a:alphaModFix/>
          </a:blip>
          <a:stretch>
            <a:fillRect/>
          </a:stretch>
        </p:blipFill>
        <p:spPr>
          <a:xfrm>
            <a:off x="6004600" y="3305350"/>
            <a:ext cx="3139401" cy="1645100"/>
          </a:xfrm>
          <a:prstGeom prst="rect">
            <a:avLst/>
          </a:prstGeom>
          <a:noFill/>
          <a:ln>
            <a:noFill/>
          </a:ln>
        </p:spPr>
      </p:pic>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D50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738</Words>
  <Application>Microsoft Office PowerPoint</Application>
  <PresentationFormat>On-screen Show (16:9)</PresentationFormat>
  <Paragraphs>99</Paragraphs>
  <Slides>20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Comfortaa</vt:lpstr>
      <vt:lpstr>Lexend ExtraLight</vt:lpstr>
      <vt:lpstr>Lexend</vt:lpstr>
      <vt:lpstr>Georgia</vt:lpstr>
      <vt:lpstr>Lexend Light</vt:lpstr>
      <vt:lpstr>Arial</vt:lpstr>
      <vt:lpstr>Simple Dark</vt:lpstr>
      <vt:lpstr>PowerPoint Presentation</vt:lpstr>
      <vt:lpstr>Introduction</vt:lpstr>
      <vt:lpstr>Overview</vt:lpstr>
      <vt:lpstr>Dataset</vt:lpstr>
      <vt:lpstr>Human Face Recognition</vt:lpstr>
      <vt:lpstr>Preprocessing</vt:lpstr>
      <vt:lpstr>CNN</vt:lpstr>
      <vt:lpstr>CNN</vt:lpstr>
      <vt:lpstr>CNN</vt:lpstr>
      <vt:lpstr>CNN</vt:lpstr>
      <vt:lpstr>CNN</vt:lpstr>
      <vt:lpstr>CNN</vt:lpstr>
      <vt:lpstr>CNN</vt:lpstr>
      <vt:lpstr>Performance</vt:lpstr>
      <vt:lpstr>Performance</vt:lpstr>
      <vt:lpstr>Model Evaluation</vt:lpstr>
      <vt:lpstr>Conclusion</vt:lpstr>
      <vt:lpstr>Q&amp;A</vt:lpstr>
      <vt:lpstr>Activation function</vt:lpstr>
      <vt:lpstr>Top 3 categorical accuracy of emotion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Frank Mckenzie-Stripp</cp:lastModifiedBy>
  <cp:revision>1</cp:revision>
  <dcterms:modified xsi:type="dcterms:W3CDTF">2023-01-30T10:33:26Z</dcterms:modified>
</cp:coreProperties>
</file>